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vml" ContentType="application/vnd.openxmlformats-officedocument.vmlDrawing"/>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88" r:id="rId4"/>
    <p:sldId id="258" r:id="rId5"/>
    <p:sldId id="282" r:id="rId6"/>
    <p:sldId id="287" r:id="rId7"/>
    <p:sldId id="273" r:id="rId8"/>
    <p:sldId id="261" r:id="rId9"/>
    <p:sldId id="262" r:id="rId10"/>
    <p:sldId id="265" r:id="rId11"/>
    <p:sldId id="289" r:id="rId12"/>
    <p:sldId id="271" r:id="rId13"/>
    <p:sldId id="272" r:id="rId14"/>
    <p:sldId id="280" r:id="rId15"/>
    <p:sldId id="267" r:id="rId16"/>
    <p:sldId id="283" r:id="rId17"/>
    <p:sldId id="290" r:id="rId18"/>
    <p:sldId id="275" r:id="rId19"/>
    <p:sldId id="284" r:id="rId20"/>
    <p:sldId id="285" r:id="rId21"/>
    <p:sldId id="279" r:id="rId22"/>
    <p:sldId id="286" r:id="rId23"/>
    <p:sldId id="281" r:id="rId24"/>
    <p:sldId id="269" r:id="rId2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29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49E3"/>
    <a:srgbClr val="BBCAEB"/>
    <a:srgbClr val="A09D9C"/>
    <a:srgbClr val="1F4E79"/>
    <a:srgbClr val="DBF5F9"/>
    <a:srgbClr val="DBF4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124" autoAdjust="0"/>
  </p:normalViewPr>
  <p:slideViewPr>
    <p:cSldViewPr snapToObjects="1">
      <p:cViewPr>
        <p:scale>
          <a:sx n="75" d="100"/>
          <a:sy n="75" d="100"/>
        </p:scale>
        <p:origin x="-2580" y="-612"/>
      </p:cViewPr>
      <p:guideLst>
        <p:guide orient="horz" pos="2296"/>
        <p:guide pos="2880"/>
        <p:guide pos="4195"/>
        <p:guide pos="1565"/>
      </p:guideLst>
    </p:cSldViewPr>
  </p:slideViewPr>
  <p:notesTextViewPr>
    <p:cViewPr>
      <p:scale>
        <a:sx n="100" d="100"/>
        <a:sy n="100" d="100"/>
      </p:scale>
      <p:origin x="0" y="0"/>
    </p:cViewPr>
  </p:notesTextViewPr>
  <p:notesViewPr>
    <p:cSldViewPr snapToObjects="1">
      <p:cViewPr varScale="1">
        <p:scale>
          <a:sx n="84" d="100"/>
          <a:sy n="84" d="100"/>
        </p:scale>
        <p:origin x="-3150"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 Id="rId4" Type="http://schemas.openxmlformats.org/officeDocument/2006/relationships/image" Target="../media/image2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A250D8-E11E-40E9-8E3B-75F620B7D776}" type="datetimeFigureOut">
              <a:rPr lang="zh-CN" altLang="en-US" smtClean="0"/>
              <a:t>2016/6/3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F77FD4-F856-4D51-B31B-8F2F4D923010}" type="slidenum">
              <a:rPr lang="zh-CN" altLang="en-US" smtClean="0"/>
              <a:t>‹#›</a:t>
            </a:fld>
            <a:endParaRPr lang="zh-CN" altLang="en-US"/>
          </a:p>
        </p:txBody>
      </p:sp>
    </p:spTree>
    <p:extLst>
      <p:ext uri="{BB962C8B-B14F-4D97-AF65-F5344CB8AC3E}">
        <p14:creationId xmlns:p14="http://schemas.microsoft.com/office/powerpoint/2010/main" val="1144866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各位老师、同学 大家上午好！我今天要报告的题目是“二维硅纳米材料热输运性质及其调控”，我的指导老师是</a:t>
            </a:r>
            <a:r>
              <a:rPr lang="zh-CN" altLang="en-US" baseline="0" dirty="0" smtClean="0"/>
              <a:t> 郭志新副教授。</a:t>
            </a:r>
            <a:endParaRPr lang="zh-CN" altLang="en-US" dirty="0"/>
          </a:p>
        </p:txBody>
      </p:sp>
      <p:sp>
        <p:nvSpPr>
          <p:cNvPr id="4" name="灯片编号占位符 3"/>
          <p:cNvSpPr>
            <a:spLocks noGrp="1"/>
          </p:cNvSpPr>
          <p:nvPr>
            <p:ph type="sldNum" sz="quarter" idx="10"/>
          </p:nvPr>
        </p:nvSpPr>
        <p:spPr/>
        <p:txBody>
          <a:bodyPr/>
          <a:lstStyle/>
          <a:p>
            <a:fld id="{F3F77FD4-F856-4D51-B31B-8F2F4D923010}" type="slidenum">
              <a:rPr lang="zh-CN" altLang="en-US" smtClean="0"/>
              <a:t>1</a:t>
            </a:fld>
            <a:endParaRPr lang="zh-CN" altLang="en-US"/>
          </a:p>
        </p:txBody>
      </p:sp>
    </p:spTree>
    <p:extLst>
      <p:ext uri="{BB962C8B-B14F-4D97-AF65-F5344CB8AC3E}">
        <p14:creationId xmlns:p14="http://schemas.microsoft.com/office/powerpoint/2010/main" val="2312704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我们首先研究的是硅烯与平整光滑的</a:t>
            </a:r>
            <a:r>
              <a:rPr lang="en-US" altLang="zh-CN" dirty="0" smtClean="0"/>
              <a:t>h-BN</a:t>
            </a:r>
            <a:r>
              <a:rPr lang="zh-CN" altLang="en-US" dirty="0" smtClean="0"/>
              <a:t>结构形成的四中典型结构，四种模型如下，硅烯直接与单层</a:t>
            </a:r>
            <a:r>
              <a:rPr lang="en-US" altLang="zh-CN" dirty="0" smtClean="0"/>
              <a:t>h-BN</a:t>
            </a:r>
            <a:r>
              <a:rPr lang="zh-CN" altLang="en-US" dirty="0" smtClean="0"/>
              <a:t>作用，其次模拟单层硅烯在双层</a:t>
            </a:r>
            <a:r>
              <a:rPr lang="en-US" altLang="zh-CN" dirty="0" smtClean="0"/>
              <a:t>h-BN</a:t>
            </a:r>
            <a:r>
              <a:rPr lang="zh-CN" altLang="en-US" dirty="0" smtClean="0"/>
              <a:t>上（类比块体</a:t>
            </a:r>
            <a:r>
              <a:rPr lang="en-US" altLang="zh-CN" dirty="0" smtClean="0"/>
              <a:t>h-BN</a:t>
            </a:r>
            <a:r>
              <a:rPr lang="zh-CN" altLang="en-US" dirty="0" smtClean="0"/>
              <a:t>上），再者是硅烯直接在固定的单层</a:t>
            </a:r>
            <a:r>
              <a:rPr lang="en-US" altLang="zh-CN" dirty="0" smtClean="0"/>
              <a:t>h-BN</a:t>
            </a:r>
            <a:r>
              <a:rPr lang="zh-CN" altLang="en-US" dirty="0" smtClean="0"/>
              <a:t>上，和三明治结构。下图是硅烯与衬底模拟过程的示意图，两端固定</a:t>
            </a:r>
            <a:r>
              <a:rPr lang="zh-CN" altLang="en-US" baseline="0" dirty="0" smtClean="0"/>
              <a:t> 只在硅烯上加热浴。</a:t>
            </a:r>
            <a:endParaRPr lang="zh-CN" altLang="en-US" dirty="0"/>
          </a:p>
        </p:txBody>
      </p:sp>
      <p:sp>
        <p:nvSpPr>
          <p:cNvPr id="4" name="灯片编号占位符 3"/>
          <p:cNvSpPr>
            <a:spLocks noGrp="1"/>
          </p:cNvSpPr>
          <p:nvPr>
            <p:ph type="sldNum" sz="quarter" idx="10"/>
          </p:nvPr>
        </p:nvSpPr>
        <p:spPr/>
        <p:txBody>
          <a:bodyPr/>
          <a:lstStyle/>
          <a:p>
            <a:fld id="{F3F77FD4-F856-4D51-B31B-8F2F4D923010}" type="slidenum">
              <a:rPr lang="zh-CN" altLang="en-US" smtClean="0"/>
              <a:t>10</a:t>
            </a:fld>
            <a:endParaRPr lang="zh-CN" altLang="en-US"/>
          </a:p>
        </p:txBody>
      </p:sp>
    </p:spTree>
    <p:extLst>
      <p:ext uri="{BB962C8B-B14F-4D97-AF65-F5344CB8AC3E}">
        <p14:creationId xmlns:p14="http://schemas.microsoft.com/office/powerpoint/2010/main" val="1590686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为了恒量热输运的强弱，我们从热导与长度的关系上分析，在低维材料上</a:t>
            </a:r>
            <a:r>
              <a:rPr lang="zh-CN" altLang="en-US" baseline="0" dirty="0" smtClean="0"/>
              <a:t> 它们满足指数关系，而指数的大小反应材料的弹道输运的强弱。比较典型的是当指数</a:t>
            </a:r>
            <a:r>
              <a:rPr lang="en-US" altLang="zh-CN" baseline="0" dirty="0" smtClean="0"/>
              <a:t>beta</a:t>
            </a:r>
            <a:r>
              <a:rPr lang="zh-CN" altLang="en-US" baseline="0" dirty="0" smtClean="0"/>
              <a:t>等于</a:t>
            </a:r>
            <a:r>
              <a:rPr lang="en-US" altLang="zh-CN" baseline="0" dirty="0" smtClean="0"/>
              <a:t>0</a:t>
            </a:r>
            <a:r>
              <a:rPr lang="zh-CN" altLang="en-US" baseline="0" dirty="0" smtClean="0"/>
              <a:t>时，表明体系是强的非谐相互作用，而当</a:t>
            </a:r>
            <a:r>
              <a:rPr lang="en-US" altLang="zh-CN" baseline="0" dirty="0" smtClean="0"/>
              <a:t>beta</a:t>
            </a:r>
            <a:r>
              <a:rPr lang="zh-CN" altLang="en-US" baseline="0" dirty="0" smtClean="0"/>
              <a:t>等于</a:t>
            </a:r>
            <a:r>
              <a:rPr lang="en-US" altLang="zh-CN" baseline="0" dirty="0" smtClean="0"/>
              <a:t>1</a:t>
            </a:r>
            <a:r>
              <a:rPr lang="zh-CN" altLang="en-US" baseline="0" dirty="0" smtClean="0"/>
              <a:t>时体系是纯弹道输运，无非谐作用。下图是我们研究的两种方向下的硅烯及其在四种衬底下的热运行性质，左图是</a:t>
            </a:r>
            <a:r>
              <a:rPr lang="en-US" altLang="zh-CN" baseline="0" dirty="0" smtClean="0"/>
              <a:t>Armchair</a:t>
            </a:r>
            <a:r>
              <a:rPr lang="zh-CN" altLang="en-US" baseline="0" dirty="0" smtClean="0"/>
              <a:t>型，右图是</a:t>
            </a:r>
            <a:r>
              <a:rPr lang="en-US" altLang="zh-CN" baseline="0" dirty="0" smtClean="0"/>
              <a:t>zigzag</a:t>
            </a:r>
            <a:r>
              <a:rPr lang="zh-CN" altLang="en-US" baseline="0" dirty="0" smtClean="0"/>
              <a:t>型。从结果可以看出，在四中衬底下硅烯的热导随长度的指数越来越大，表明在衬底作用下弹道输运得到有效加强，同时在</a:t>
            </a:r>
            <a:r>
              <a:rPr lang="en-US" altLang="zh-CN" baseline="0" dirty="0" smtClean="0"/>
              <a:t>Case D </a:t>
            </a:r>
            <a:r>
              <a:rPr lang="zh-CN" altLang="en-US" baseline="0" dirty="0" smtClean="0"/>
              <a:t>即三明治结构下表形最为明显，为此我们进一步研究三明治结构下的硅烯热导调控。</a:t>
            </a:r>
            <a:endParaRPr lang="zh-CN" altLang="en-US" dirty="0"/>
          </a:p>
        </p:txBody>
      </p:sp>
      <p:sp>
        <p:nvSpPr>
          <p:cNvPr id="4" name="灯片编号占位符 3"/>
          <p:cNvSpPr>
            <a:spLocks noGrp="1"/>
          </p:cNvSpPr>
          <p:nvPr>
            <p:ph type="sldNum" sz="quarter" idx="10"/>
          </p:nvPr>
        </p:nvSpPr>
        <p:spPr/>
        <p:txBody>
          <a:bodyPr/>
          <a:lstStyle/>
          <a:p>
            <a:fld id="{F3F77FD4-F856-4D51-B31B-8F2F4D923010}" type="slidenum">
              <a:rPr lang="zh-CN" altLang="en-US" smtClean="0"/>
              <a:t>11</a:t>
            </a:fld>
            <a:endParaRPr lang="zh-CN" altLang="en-US"/>
          </a:p>
        </p:txBody>
      </p:sp>
    </p:spTree>
    <p:extLst>
      <p:ext uri="{BB962C8B-B14F-4D97-AF65-F5344CB8AC3E}">
        <p14:creationId xmlns:p14="http://schemas.microsoft.com/office/powerpoint/2010/main" val="853625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通过外在条件如加压，改变三明治结构的层间距，使得作用强度加大。而加压下硅烯的结构会变平，为此偶外研究了变平下的硅烯热导。如下图，从图可以看出</a:t>
            </a:r>
            <a:r>
              <a:rPr lang="zh-CN" altLang="en-US" baseline="0" dirty="0" smtClean="0"/>
              <a:t> 变平的硅稀热输运的弹道效应没变，而在低层间距下硅烯弹道输运热导得到显著加强。为了清晰地验证硅烯在这些衬底下弹道输运得到加强的原因，我们分析了其声子结构</a:t>
            </a:r>
            <a:endParaRPr lang="zh-CN" altLang="en-US" dirty="0"/>
          </a:p>
        </p:txBody>
      </p:sp>
      <p:sp>
        <p:nvSpPr>
          <p:cNvPr id="4" name="灯片编号占位符 3"/>
          <p:cNvSpPr>
            <a:spLocks noGrp="1"/>
          </p:cNvSpPr>
          <p:nvPr>
            <p:ph type="sldNum" sz="quarter" idx="10"/>
          </p:nvPr>
        </p:nvSpPr>
        <p:spPr/>
        <p:txBody>
          <a:bodyPr/>
          <a:lstStyle/>
          <a:p>
            <a:fld id="{F3F77FD4-F856-4D51-B31B-8F2F4D923010}" type="slidenum">
              <a:rPr lang="zh-CN" altLang="en-US" smtClean="0"/>
              <a:t>12</a:t>
            </a:fld>
            <a:endParaRPr lang="zh-CN" altLang="en-US"/>
          </a:p>
        </p:txBody>
      </p:sp>
    </p:spTree>
    <p:extLst>
      <p:ext uri="{BB962C8B-B14F-4D97-AF65-F5344CB8AC3E}">
        <p14:creationId xmlns:p14="http://schemas.microsoft.com/office/powerpoint/2010/main" val="752200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我们知道热导主要由三声子决定。我们模拟了。。。。硅烯声子谱，对于</a:t>
            </a:r>
            <a:r>
              <a:rPr lang="en-US" altLang="zh-CN" dirty="0" smtClean="0"/>
              <a:t>freestanding</a:t>
            </a:r>
            <a:r>
              <a:rPr lang="zh-CN" altLang="en-US" dirty="0" smtClean="0"/>
              <a:t>硅烯与支撑下的硅烯声子谱见左图，明显可以看出，光学支明显上移，而声学支主要是</a:t>
            </a:r>
            <a:r>
              <a:rPr lang="en-US" altLang="zh-CN" dirty="0" smtClean="0"/>
              <a:t>ZA</a:t>
            </a:r>
            <a:r>
              <a:rPr lang="zh-CN" altLang="en-US" dirty="0" smtClean="0"/>
              <a:t>模发生变化，而对于三明治结构，随着层间距变小，声学支明显得到加强。</a:t>
            </a:r>
            <a:endParaRPr lang="zh-CN" altLang="en-US" dirty="0"/>
          </a:p>
        </p:txBody>
      </p:sp>
      <p:sp>
        <p:nvSpPr>
          <p:cNvPr id="4" name="灯片编号占位符 3"/>
          <p:cNvSpPr>
            <a:spLocks noGrp="1"/>
          </p:cNvSpPr>
          <p:nvPr>
            <p:ph type="sldNum" sz="quarter" idx="10"/>
          </p:nvPr>
        </p:nvSpPr>
        <p:spPr/>
        <p:txBody>
          <a:bodyPr/>
          <a:lstStyle/>
          <a:p>
            <a:fld id="{F3F77FD4-F856-4D51-B31B-8F2F4D923010}" type="slidenum">
              <a:rPr lang="zh-CN" altLang="en-US" smtClean="0"/>
              <a:t>13</a:t>
            </a:fld>
            <a:endParaRPr lang="zh-CN" altLang="en-US"/>
          </a:p>
        </p:txBody>
      </p:sp>
    </p:spTree>
    <p:extLst>
      <p:ext uri="{BB962C8B-B14F-4D97-AF65-F5344CB8AC3E}">
        <p14:creationId xmlns:p14="http://schemas.microsoft.com/office/powerpoint/2010/main" val="1633219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F77FD4-F856-4D51-B31B-8F2F4D923010}" type="slidenum">
              <a:rPr lang="zh-CN" altLang="en-US" smtClean="0"/>
              <a:t>15</a:t>
            </a:fld>
            <a:endParaRPr lang="zh-CN" altLang="en-US"/>
          </a:p>
        </p:txBody>
      </p:sp>
    </p:spTree>
    <p:extLst>
      <p:ext uri="{BB962C8B-B14F-4D97-AF65-F5344CB8AC3E}">
        <p14:creationId xmlns:p14="http://schemas.microsoft.com/office/powerpoint/2010/main" val="724526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我的报告内容主要按以下几个模块经行。</a:t>
            </a:r>
            <a:endParaRPr lang="zh-CN" altLang="en-US" dirty="0"/>
          </a:p>
        </p:txBody>
      </p:sp>
      <p:sp>
        <p:nvSpPr>
          <p:cNvPr id="4" name="灯片编号占位符 3"/>
          <p:cNvSpPr>
            <a:spLocks noGrp="1"/>
          </p:cNvSpPr>
          <p:nvPr>
            <p:ph type="sldNum" sz="quarter" idx="10"/>
          </p:nvPr>
        </p:nvSpPr>
        <p:spPr/>
        <p:txBody>
          <a:bodyPr/>
          <a:lstStyle/>
          <a:p>
            <a:fld id="{F3F77FD4-F856-4D51-B31B-8F2F4D923010}" type="slidenum">
              <a:rPr lang="zh-CN" altLang="en-US" smtClean="0"/>
              <a:t>2</a:t>
            </a:fld>
            <a:endParaRPr lang="zh-CN" altLang="en-US"/>
          </a:p>
        </p:txBody>
      </p:sp>
    </p:spTree>
    <p:extLst>
      <p:ext uri="{BB962C8B-B14F-4D97-AF65-F5344CB8AC3E}">
        <p14:creationId xmlns:p14="http://schemas.microsoft.com/office/powerpoint/2010/main" val="4293052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众所周知，随着材料的尺寸拓展到纳米数量级，材料的具体形貌结构展现出来，而这些纳米材料具有奇特的几何结构，表现出一系列的效应，如量子尺寸效应、小尺寸效应、表面效应、宏观量子隧道效应等等，伴随着这些效应使得物质具有优越的物理性能如：石墨烯有高的载流子迁移率、高热导、有研究表明硅烯低热导在热电材料具有很大的应用潜力。这些或高或低的热导材料应用前景广阔</a:t>
            </a:r>
            <a:endParaRPr lang="zh-CN" altLang="en-US" dirty="0"/>
          </a:p>
        </p:txBody>
      </p:sp>
      <p:sp>
        <p:nvSpPr>
          <p:cNvPr id="4" name="灯片编号占位符 3"/>
          <p:cNvSpPr>
            <a:spLocks noGrp="1"/>
          </p:cNvSpPr>
          <p:nvPr>
            <p:ph type="sldNum" sz="quarter" idx="10"/>
          </p:nvPr>
        </p:nvSpPr>
        <p:spPr/>
        <p:txBody>
          <a:bodyPr/>
          <a:lstStyle/>
          <a:p>
            <a:fld id="{F3F77FD4-F856-4D51-B31B-8F2F4D923010}" type="slidenum">
              <a:rPr lang="zh-CN" altLang="en-US" smtClean="0"/>
              <a:t>3</a:t>
            </a:fld>
            <a:endParaRPr lang="zh-CN" altLang="en-US"/>
          </a:p>
        </p:txBody>
      </p:sp>
    </p:spTree>
    <p:extLst>
      <p:ext uri="{BB962C8B-B14F-4D97-AF65-F5344CB8AC3E}">
        <p14:creationId xmlns:p14="http://schemas.microsoft.com/office/powerpoint/2010/main" val="4243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自从</a:t>
            </a:r>
            <a:r>
              <a:rPr lang="en-US" altLang="zh-CN" dirty="0" smtClean="0"/>
              <a:t>2004</a:t>
            </a:r>
            <a:r>
              <a:rPr lang="zh-CN" altLang="en-US" dirty="0" smtClean="0"/>
              <a:t>年石墨烯成功制备出后，掀起了对二维纳米材料研究的热潮，近年来出现硅烯、二硫化钼、黑鳞等新型结构材料，这些材料结构都是准二维六角结构，且从平整到突出的</a:t>
            </a:r>
            <a:r>
              <a:rPr lang="en-US" altLang="zh-CN" dirty="0" smtClean="0"/>
              <a:t>buckling</a:t>
            </a:r>
            <a:r>
              <a:rPr lang="zh-CN" altLang="en-US" dirty="0" smtClean="0"/>
              <a:t>，而我们选取研究的对象是具有底</a:t>
            </a:r>
            <a:r>
              <a:rPr lang="en-US" altLang="zh-CN" dirty="0" smtClean="0"/>
              <a:t>buckling</a:t>
            </a:r>
            <a:r>
              <a:rPr lang="zh-CN" altLang="en-US" dirty="0" smtClean="0"/>
              <a:t>的二维硅纳米材料。</a:t>
            </a:r>
            <a:endParaRPr lang="zh-CN" altLang="en-US" dirty="0"/>
          </a:p>
        </p:txBody>
      </p:sp>
      <p:sp>
        <p:nvSpPr>
          <p:cNvPr id="4" name="灯片编号占位符 3"/>
          <p:cNvSpPr>
            <a:spLocks noGrp="1"/>
          </p:cNvSpPr>
          <p:nvPr>
            <p:ph type="sldNum" sz="quarter" idx="10"/>
          </p:nvPr>
        </p:nvSpPr>
        <p:spPr/>
        <p:txBody>
          <a:bodyPr/>
          <a:lstStyle/>
          <a:p>
            <a:fld id="{F3F77FD4-F856-4D51-B31B-8F2F4D923010}" type="slidenum">
              <a:rPr lang="zh-CN" altLang="en-US" smtClean="0"/>
              <a:t>4</a:t>
            </a:fld>
            <a:endParaRPr lang="zh-CN" altLang="en-US"/>
          </a:p>
        </p:txBody>
      </p:sp>
    </p:spTree>
    <p:extLst>
      <p:ext uri="{BB962C8B-B14F-4D97-AF65-F5344CB8AC3E}">
        <p14:creationId xmlns:p14="http://schemas.microsoft.com/office/powerpoint/2010/main" val="2485202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这些二维硅纳米材料，在结构与性能上表现出不同于石墨烯的特性，如 单层硅烯的</a:t>
            </a:r>
            <a:r>
              <a:rPr lang="en-US" altLang="zh-CN" dirty="0" smtClean="0"/>
              <a:t>Dirac</a:t>
            </a:r>
            <a:r>
              <a:rPr lang="zh-CN" altLang="en-US" dirty="0" smtClean="0"/>
              <a:t>电子性质，相比于石墨烯具有更强的电子耦合效应，如图所示呈现的是硅烯的能带及其</a:t>
            </a:r>
            <a:r>
              <a:rPr lang="en-US" altLang="zh-CN" dirty="0" smtClean="0"/>
              <a:t>Dirac</a:t>
            </a:r>
            <a:r>
              <a:rPr lang="en-US" altLang="zh-CN" baseline="0" dirty="0" smtClean="0"/>
              <a:t> </a:t>
            </a:r>
            <a:r>
              <a:rPr lang="zh-CN" altLang="en-US" baseline="0" dirty="0" smtClean="0"/>
              <a:t>态。与此同时，多层硅结构不同于多层石墨烯的石墨结构，它具有强烈的层间作用，层与层之间是共价键相互作用，表面也易发生重构。如图所示 二层、三层硅比</a:t>
            </a:r>
            <a:r>
              <a:rPr lang="en-US" altLang="zh-CN" baseline="0" dirty="0" smtClean="0"/>
              <a:t>GaAs</a:t>
            </a:r>
            <a:r>
              <a:rPr lang="zh-CN" altLang="en-US" baseline="0" dirty="0" smtClean="0"/>
              <a:t>表现出更好的光吸收属性。另一方面，这些二维硅纳米材料能够与现代半导体工艺更好地融合。</a:t>
            </a:r>
            <a:endParaRPr lang="en-US" dirty="0"/>
          </a:p>
        </p:txBody>
      </p:sp>
      <p:sp>
        <p:nvSpPr>
          <p:cNvPr id="4" name="Slide Number Placeholder 3"/>
          <p:cNvSpPr>
            <a:spLocks noGrp="1"/>
          </p:cNvSpPr>
          <p:nvPr>
            <p:ph type="sldNum" sz="quarter" idx="10"/>
          </p:nvPr>
        </p:nvSpPr>
        <p:spPr/>
        <p:txBody>
          <a:bodyPr/>
          <a:lstStyle/>
          <a:p>
            <a:fld id="{F3F77FD4-F856-4D51-B31B-8F2F4D923010}" type="slidenum">
              <a:rPr lang="zh-CN" altLang="en-US" smtClean="0"/>
              <a:t>5</a:t>
            </a:fld>
            <a:endParaRPr lang="zh-CN" altLang="en-US"/>
          </a:p>
        </p:txBody>
      </p:sp>
    </p:spTree>
    <p:extLst>
      <p:ext uri="{BB962C8B-B14F-4D97-AF65-F5344CB8AC3E}">
        <p14:creationId xmlns:p14="http://schemas.microsoft.com/office/powerpoint/2010/main" val="2293976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我们知道纳米材料在应用中会遇到加热。冷却，隔热保温。散热等一系列热导问题，具体归纳起来有两方面考虑，技术发展推动微电子产业的小型化，我们用的电脑</a:t>
            </a:r>
            <a:r>
              <a:rPr lang="en-US" altLang="zh-CN" dirty="0" err="1" smtClean="0"/>
              <a:t>cpu</a:t>
            </a:r>
            <a:r>
              <a:rPr lang="zh-CN" altLang="en-US" dirty="0" smtClean="0"/>
              <a:t>越来越小，集成电路等遇到散热问题</a:t>
            </a:r>
            <a:r>
              <a:rPr lang="en-US" altLang="zh-CN" dirty="0" smtClean="0"/>
              <a:t>-</a:t>
            </a:r>
            <a:r>
              <a:rPr lang="zh-CN" altLang="en-US" dirty="0" smtClean="0"/>
              <a:t>这就需要具有高热导的纳米材料。单层硅烯在纳米电子器件方面应用上需要提高其热导率，另一方面能源危机下，我们需要发展高效的热电转换设备，这就需要低热导的材料，多层硅具有低热导，需要遴选出优异的结构。</a:t>
            </a:r>
            <a:r>
              <a:rPr lang="zh-CN" altLang="en-US" baseline="0" dirty="0" smtClean="0"/>
              <a:t> 同时系统地认识从单层硅烯到多层硅烯</a:t>
            </a:r>
            <a:r>
              <a:rPr lang="en-US" altLang="zh-CN" baseline="0" dirty="0" smtClean="0"/>
              <a:t>—</a:t>
            </a:r>
            <a:r>
              <a:rPr lang="zh-CN" altLang="en-US" baseline="0" dirty="0" smtClean="0"/>
              <a:t>块体硅热输运性质的演变，对热传导的发展非常重要。</a:t>
            </a:r>
            <a:endParaRPr lang="zh-CN" altLang="en-US" dirty="0"/>
          </a:p>
        </p:txBody>
      </p:sp>
      <p:sp>
        <p:nvSpPr>
          <p:cNvPr id="4" name="灯片编号占位符 3"/>
          <p:cNvSpPr>
            <a:spLocks noGrp="1"/>
          </p:cNvSpPr>
          <p:nvPr>
            <p:ph type="sldNum" sz="quarter" idx="10"/>
          </p:nvPr>
        </p:nvSpPr>
        <p:spPr/>
        <p:txBody>
          <a:bodyPr/>
          <a:lstStyle/>
          <a:p>
            <a:fld id="{F3F77FD4-F856-4D51-B31B-8F2F4D923010}" type="slidenum">
              <a:rPr lang="zh-CN" altLang="en-US" smtClean="0"/>
              <a:t>6</a:t>
            </a:fld>
            <a:endParaRPr lang="zh-CN" altLang="en-US"/>
          </a:p>
        </p:txBody>
      </p:sp>
    </p:spTree>
    <p:extLst>
      <p:ext uri="{BB962C8B-B14F-4D97-AF65-F5344CB8AC3E}">
        <p14:creationId xmlns:p14="http://schemas.microsoft.com/office/powerpoint/2010/main" val="2589036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目前已有研究主要集中在单层硅烯上，且只有少量的研究关注硅烯在衬底上的热输运性质，而我们知道硅烯的制备需要在衬底上，为此研究硅烯在衬底上十分必要，已有研究有在粗燥表面的</a:t>
            </a:r>
            <a:r>
              <a:rPr lang="en-US" altLang="zh-CN" dirty="0" smtClean="0"/>
              <a:t>SiO2</a:t>
            </a:r>
            <a:r>
              <a:rPr lang="zh-CN" altLang="en-US" dirty="0" smtClean="0"/>
              <a:t>，</a:t>
            </a:r>
            <a:r>
              <a:rPr lang="en-US" altLang="zh-CN" dirty="0" err="1" smtClean="0"/>
              <a:t>SiC</a:t>
            </a:r>
            <a:r>
              <a:rPr lang="zh-CN" altLang="en-US" dirty="0" smtClean="0"/>
              <a:t>衬底上，而光滑表面的衬底未曾涉及。同时由单层硅烯到多层硅烯的演化主要集中在电子性能，而热运行性能少有设计，为此我们从以下两方面着手研究。</a:t>
            </a:r>
            <a:endParaRPr lang="zh-CN" altLang="en-US" dirty="0"/>
          </a:p>
        </p:txBody>
      </p:sp>
      <p:sp>
        <p:nvSpPr>
          <p:cNvPr id="4" name="灯片编号占位符 3"/>
          <p:cNvSpPr>
            <a:spLocks noGrp="1"/>
          </p:cNvSpPr>
          <p:nvPr>
            <p:ph type="sldNum" sz="quarter" idx="10"/>
          </p:nvPr>
        </p:nvSpPr>
        <p:spPr/>
        <p:txBody>
          <a:bodyPr/>
          <a:lstStyle/>
          <a:p>
            <a:fld id="{F3F77FD4-F856-4D51-B31B-8F2F4D923010}" type="slidenum">
              <a:rPr lang="zh-CN" altLang="en-US" smtClean="0"/>
              <a:t>7</a:t>
            </a:fld>
            <a:endParaRPr lang="zh-CN" altLang="en-US"/>
          </a:p>
        </p:txBody>
      </p:sp>
    </p:spTree>
    <p:extLst>
      <p:ext uri="{BB962C8B-B14F-4D97-AF65-F5344CB8AC3E}">
        <p14:creationId xmlns:p14="http://schemas.microsoft.com/office/powerpoint/2010/main" val="431702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一方面是二维硅纳米材料热传导的调控，主要以单层硅烯的基地调控，另一方面是多层硅的热输运性质，主要是集中在它的各项异性及厚度上的尺寸效应。</a:t>
            </a:r>
            <a:endParaRPr lang="zh-CN" altLang="en-US" dirty="0"/>
          </a:p>
        </p:txBody>
      </p:sp>
      <p:sp>
        <p:nvSpPr>
          <p:cNvPr id="4" name="灯片编号占位符 3"/>
          <p:cNvSpPr>
            <a:spLocks noGrp="1"/>
          </p:cNvSpPr>
          <p:nvPr>
            <p:ph type="sldNum" sz="quarter" idx="10"/>
          </p:nvPr>
        </p:nvSpPr>
        <p:spPr/>
        <p:txBody>
          <a:bodyPr/>
          <a:lstStyle/>
          <a:p>
            <a:fld id="{F3F77FD4-F856-4D51-B31B-8F2F4D923010}" type="slidenum">
              <a:rPr lang="zh-CN" altLang="en-US" smtClean="0"/>
              <a:t>8</a:t>
            </a:fld>
            <a:endParaRPr lang="zh-CN" altLang="en-US"/>
          </a:p>
        </p:txBody>
      </p:sp>
    </p:spTree>
    <p:extLst>
      <p:ext uri="{BB962C8B-B14F-4D97-AF65-F5344CB8AC3E}">
        <p14:creationId xmlns:p14="http://schemas.microsoft.com/office/powerpoint/2010/main" val="24037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我们研究的方法以非平衡态分子动力学方法，基于</a:t>
            </a:r>
            <a:r>
              <a:rPr lang="en-US" altLang="zh-CN" dirty="0" err="1" smtClean="0"/>
              <a:t>fourier</a:t>
            </a:r>
            <a:r>
              <a:rPr lang="zh-CN" altLang="en-US" dirty="0" smtClean="0"/>
              <a:t>定律，当我们知道热流。温度梯度和横截面积时，其热导也就确定。</a:t>
            </a:r>
            <a:r>
              <a:rPr lang="zh-CN" altLang="en-US" baseline="0" dirty="0" smtClean="0"/>
              <a:t> 而关键是如何建立稳定的非平衡态，我们采用大型并行软件包</a:t>
            </a:r>
            <a:r>
              <a:rPr lang="en-US" altLang="zh-CN" baseline="0" dirty="0" err="1" smtClean="0"/>
              <a:t>Lammps</a:t>
            </a:r>
            <a:r>
              <a:rPr lang="zh-CN" altLang="en-US" baseline="0" dirty="0" smtClean="0"/>
              <a:t>模拟，以外加温度梯度法模拟。如图所示 两端固定，紧邻区域是热浴。右下图是典型的温度随长度分布图。</a:t>
            </a:r>
            <a:endParaRPr lang="zh-CN" altLang="en-US" dirty="0"/>
          </a:p>
        </p:txBody>
      </p:sp>
      <p:sp>
        <p:nvSpPr>
          <p:cNvPr id="4" name="灯片编号占位符 3"/>
          <p:cNvSpPr>
            <a:spLocks noGrp="1"/>
          </p:cNvSpPr>
          <p:nvPr>
            <p:ph type="sldNum" sz="quarter" idx="10"/>
          </p:nvPr>
        </p:nvSpPr>
        <p:spPr/>
        <p:txBody>
          <a:bodyPr/>
          <a:lstStyle/>
          <a:p>
            <a:fld id="{F3F77FD4-F856-4D51-B31B-8F2F4D923010}" type="slidenum">
              <a:rPr lang="zh-CN" altLang="en-US" smtClean="0"/>
              <a:t>9</a:t>
            </a:fld>
            <a:endParaRPr lang="zh-CN" altLang="en-US"/>
          </a:p>
        </p:txBody>
      </p:sp>
    </p:spTree>
    <p:extLst>
      <p:ext uri="{BB962C8B-B14F-4D97-AF65-F5344CB8AC3E}">
        <p14:creationId xmlns:p14="http://schemas.microsoft.com/office/powerpoint/2010/main" val="4390326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首页">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340768"/>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4896839-803D-42F5-B623-1CC59C81FB53}" type="datetime1">
              <a:rPr lang="zh-CN" altLang="en-US" smtClean="0"/>
              <a:t>2016/6/3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1026" name="Picture 2"/>
          <p:cNvPicPr>
            <a:picLocks noChangeAspect="1" noChangeArrowheads="1"/>
          </p:cNvPicPr>
          <p:nvPr userDrawn="1"/>
        </p:nvPicPr>
        <p:blipFill>
          <a:blip r:embed="rId3">
            <a:extLst>
              <a:ext uri="{BEBA8EAE-BF5A-486C-A8C5-ECC9F3942E4B}">
                <a14:imgProps xmlns:a14="http://schemas.microsoft.com/office/drawing/2010/main">
                  <a14:imgLayer r:embed="rId4">
                    <a14:imgEffect>
                      <a14:sharpenSoften amount="40000"/>
                    </a14:imgEffect>
                  </a14:imgLayer>
                </a14:imgProps>
              </a:ext>
              <a:ext uri="{28A0092B-C50C-407E-A947-70E740481C1C}">
                <a14:useLocalDpi xmlns:a14="http://schemas.microsoft.com/office/drawing/2010/main" val="0"/>
              </a:ext>
            </a:extLst>
          </a:blip>
          <a:srcRect/>
          <a:stretch>
            <a:fillRect/>
          </a:stretch>
        </p:blipFill>
        <p:spPr bwMode="auto">
          <a:xfrm>
            <a:off x="-15457" y="0"/>
            <a:ext cx="4982446" cy="80646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pic>
      <p:sp>
        <p:nvSpPr>
          <p:cNvPr id="7" name="矩形 6"/>
          <p:cNvSpPr/>
          <p:nvPr userDrawn="1"/>
        </p:nvSpPr>
        <p:spPr>
          <a:xfrm>
            <a:off x="962634" y="0"/>
            <a:ext cx="4010846" cy="836712"/>
          </a:xfrm>
          <a:prstGeom prst="rect">
            <a:avLst/>
          </a:prstGeom>
          <a:solidFill>
            <a:schemeClr val="bg2">
              <a:lumMod val="50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7537EC6-83D9-4B36-873D-2D2859E71F19}" type="datetime1">
              <a:rPr lang="zh-CN" altLang="en-US" smtClean="0"/>
              <a:t>2016/6/3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2280D66-6518-44C1-8007-7B15ED2B8791}" type="datetime1">
              <a:rPr lang="zh-CN" altLang="en-US" smtClean="0"/>
              <a:t>2016/6/3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64457B9-61C3-4028-903D-87413D7623B2}" type="datetime1">
              <a:rPr lang="zh-CN" altLang="en-US" smtClean="0"/>
              <a:t>2016/6/3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gradFill>
          <a:gsLst>
            <a:gs pos="0">
              <a:srgbClr val="DBF4FD">
                <a:lumMod val="94000"/>
                <a:lumOff val="6000"/>
              </a:srgbClr>
            </a:gs>
            <a:gs pos="50000">
              <a:schemeClr val="accent1">
                <a:tint val="44500"/>
                <a:satMod val="160000"/>
                <a:lumMod val="0"/>
                <a:lumOff val="100000"/>
              </a:schemeClr>
            </a:gs>
            <a:gs pos="100000">
              <a:srgbClr val="DBF5F9">
                <a:lumMod val="92000"/>
              </a:srgbClr>
            </a:gs>
          </a:gsLst>
          <a:lin ang="5400000" scaled="0"/>
        </a:gra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8DCA091-AAF5-478A-A353-D3BB5B4693F5}" type="datetime1">
              <a:rPr lang="zh-CN" altLang="en-US" smtClean="0"/>
              <a:t>2016/6/3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正文一">
    <p:bg>
      <p:bgPr>
        <a:solidFill>
          <a:schemeClr val="bg2">
            <a:lumMod val="90000"/>
            <a:alpha val="1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15960" y="119791"/>
            <a:ext cx="3440016" cy="405273"/>
          </a:xfr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251520" y="692696"/>
            <a:ext cx="8640960" cy="5433467"/>
          </a:xfrm>
        </p:spPr>
        <p:txBody>
          <a:bodyPr/>
          <a:lstStyle/>
          <a:p>
            <a:pPr lvl="0"/>
            <a:endParaRPr lang="zh-CN" altLang="en-US" dirty="0"/>
          </a:p>
        </p:txBody>
      </p:sp>
      <p:sp>
        <p:nvSpPr>
          <p:cNvPr id="4" name="日期占位符 3"/>
          <p:cNvSpPr>
            <a:spLocks noGrp="1"/>
          </p:cNvSpPr>
          <p:nvPr>
            <p:ph type="dt" sz="half" idx="10"/>
          </p:nvPr>
        </p:nvSpPr>
        <p:spPr/>
        <p:txBody>
          <a:bodyPr/>
          <a:lstStyle/>
          <a:p>
            <a:fld id="{4BAE0498-F47D-40FA-8672-B9BD1855B0A6}" type="datetime1">
              <a:rPr lang="zh-CN" altLang="en-US" smtClean="0"/>
              <a:t>2016/6/3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dirty="0"/>
          </a:p>
        </p:txBody>
      </p:sp>
      <p:sp>
        <p:nvSpPr>
          <p:cNvPr id="8" name="燕尾形 7"/>
          <p:cNvSpPr/>
          <p:nvPr userDrawn="1"/>
        </p:nvSpPr>
        <p:spPr>
          <a:xfrm>
            <a:off x="345840" y="23416"/>
            <a:ext cx="556640" cy="504056"/>
          </a:xfrm>
          <a:prstGeom prst="chevron">
            <a:avLst/>
          </a:prstGeom>
          <a:solidFill>
            <a:srgbClr val="1F4E79"/>
          </a:solidFill>
          <a:ln>
            <a:noFill/>
          </a:ln>
          <a:effectLst>
            <a:outerShdw blurRad="44450" dist="27940" dir="5400000" algn="ctr">
              <a:srgbClr val="000000">
                <a:alpha val="32000"/>
              </a:srgb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燕尾形 8"/>
          <p:cNvSpPr/>
          <p:nvPr userDrawn="1"/>
        </p:nvSpPr>
        <p:spPr>
          <a:xfrm>
            <a:off x="-19224" y="23416"/>
            <a:ext cx="476424" cy="504056"/>
          </a:xfrm>
          <a:custGeom>
            <a:avLst/>
            <a:gdLst/>
            <a:ahLst/>
            <a:cxnLst/>
            <a:rect l="l" t="t" r="r" b="b"/>
            <a:pathLst>
              <a:path w="670556" h="628648">
                <a:moveTo>
                  <a:pt x="0" y="0"/>
                </a:moveTo>
                <a:lnTo>
                  <a:pt x="356232" y="0"/>
                </a:lnTo>
                <a:lnTo>
                  <a:pt x="670556" y="314324"/>
                </a:lnTo>
                <a:lnTo>
                  <a:pt x="356232" y="628648"/>
                </a:lnTo>
                <a:lnTo>
                  <a:pt x="0" y="628648"/>
                </a:lnTo>
                <a:close/>
              </a:path>
            </a:pathLst>
          </a:custGeom>
          <a:solidFill>
            <a:srgbClr val="1F4E79"/>
          </a:solidFill>
          <a:ln>
            <a:noFill/>
          </a:ln>
          <a:effectLst>
            <a:outerShdw blurRad="44450" dist="27940" dir="5400000" algn="ctr">
              <a:srgbClr val="000000">
                <a:alpha val="32000"/>
              </a:srgb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2" name="直接连接符 11"/>
          <p:cNvCxnSpPr/>
          <p:nvPr userDrawn="1"/>
        </p:nvCxnSpPr>
        <p:spPr>
          <a:xfrm>
            <a:off x="0" y="667296"/>
            <a:ext cx="4355976" cy="0"/>
          </a:xfrm>
          <a:prstGeom prst="line">
            <a:avLst/>
          </a:prstGeom>
          <a:ln w="31750" cap="rnd" cmpd="sng">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a:off x="0" y="601264"/>
            <a:ext cx="4355976" cy="0"/>
          </a:xfrm>
          <a:prstGeom prst="line">
            <a:avLst/>
          </a:prstGeom>
          <a:ln w="31750" cap="rnd" cmpd="sng">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正文一">
    <p:bg>
      <p:bgPr>
        <a:solidFill>
          <a:schemeClr val="bg2">
            <a:lumMod val="90000"/>
            <a:alpha val="10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2995C93-DCC3-4B68-ACF0-6253D1A44E58}" type="datetime1">
              <a:rPr lang="zh-CN" altLang="en-US" smtClean="0"/>
              <a:t>2016/6/3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804248" y="6356350"/>
            <a:ext cx="2133600" cy="365125"/>
          </a:xfrm>
        </p:spPr>
        <p:txBody>
          <a:bodyPr/>
          <a:lstStyle/>
          <a:p>
            <a:fld id="{0C913308-F349-4B6D-A68A-DD1791B4A57B}" type="slidenum">
              <a:rPr lang="zh-CN" altLang="en-US" smtClean="0"/>
              <a:t>‹#›</a:t>
            </a:fld>
            <a:endParaRPr lang="zh-CN" altLang="en-US" dirty="0"/>
          </a:p>
        </p:txBody>
      </p:sp>
      <p:sp>
        <p:nvSpPr>
          <p:cNvPr id="8" name="燕尾形 7"/>
          <p:cNvSpPr/>
          <p:nvPr userDrawn="1"/>
        </p:nvSpPr>
        <p:spPr>
          <a:xfrm>
            <a:off x="345840" y="23416"/>
            <a:ext cx="556640" cy="504056"/>
          </a:xfrm>
          <a:prstGeom prst="chevron">
            <a:avLst/>
          </a:prstGeom>
          <a:solidFill>
            <a:srgbClr val="1F4E79"/>
          </a:solidFill>
          <a:ln>
            <a:noFill/>
          </a:ln>
          <a:effectLst>
            <a:outerShdw blurRad="44450" dist="27940" dir="5400000" algn="ctr">
              <a:srgbClr val="000000">
                <a:alpha val="32000"/>
              </a:srgb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燕尾形 8"/>
          <p:cNvSpPr/>
          <p:nvPr userDrawn="1"/>
        </p:nvSpPr>
        <p:spPr>
          <a:xfrm>
            <a:off x="-19224" y="23416"/>
            <a:ext cx="476424" cy="504056"/>
          </a:xfrm>
          <a:custGeom>
            <a:avLst/>
            <a:gdLst/>
            <a:ahLst/>
            <a:cxnLst/>
            <a:rect l="l" t="t" r="r" b="b"/>
            <a:pathLst>
              <a:path w="670556" h="628648">
                <a:moveTo>
                  <a:pt x="0" y="0"/>
                </a:moveTo>
                <a:lnTo>
                  <a:pt x="356232" y="0"/>
                </a:lnTo>
                <a:lnTo>
                  <a:pt x="670556" y="314324"/>
                </a:lnTo>
                <a:lnTo>
                  <a:pt x="356232" y="628648"/>
                </a:lnTo>
                <a:lnTo>
                  <a:pt x="0" y="628648"/>
                </a:lnTo>
                <a:close/>
              </a:path>
            </a:pathLst>
          </a:custGeom>
          <a:solidFill>
            <a:srgbClr val="1F4E79"/>
          </a:solidFill>
          <a:ln>
            <a:noFill/>
          </a:ln>
          <a:effectLst>
            <a:outerShdw blurRad="44450" dist="27940" dir="5400000" algn="ctr">
              <a:srgbClr val="000000">
                <a:alpha val="32000"/>
              </a:srgb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2" name="直接连接符 11"/>
          <p:cNvCxnSpPr/>
          <p:nvPr userDrawn="1"/>
        </p:nvCxnSpPr>
        <p:spPr>
          <a:xfrm>
            <a:off x="0" y="667296"/>
            <a:ext cx="7452320" cy="25400"/>
          </a:xfrm>
          <a:prstGeom prst="line">
            <a:avLst/>
          </a:prstGeom>
          <a:ln w="31750" cap="rnd" cmpd="sng">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a:off x="0" y="601264"/>
            <a:ext cx="7452320" cy="0"/>
          </a:xfrm>
          <a:prstGeom prst="line">
            <a:avLst/>
          </a:prstGeom>
          <a:ln w="31750" cap="rnd" cmpd="sng">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474914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正文比较">
    <p:bg>
      <p:bgPr>
        <a:solidFill>
          <a:schemeClr val="bg2">
            <a:lumMod val="90000"/>
            <a:alpha val="10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E563E5A-0648-411B-B3C8-703E9596EB3F}" type="datetime1">
              <a:rPr lang="zh-CN" altLang="en-US" smtClean="0"/>
              <a:t>2016/6/3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TextBox 6"/>
          <p:cNvSpPr txBox="1"/>
          <p:nvPr userDrawn="1"/>
        </p:nvSpPr>
        <p:spPr>
          <a:xfrm>
            <a:off x="229045" y="916427"/>
            <a:ext cx="4176464" cy="5355312"/>
          </a:xfrm>
          <a:prstGeom prst="rect">
            <a:avLst/>
          </a:prstGeom>
          <a:noFill/>
        </p:spPr>
        <p:txBody>
          <a:bodyPr wrap="square" rtlCol="0">
            <a:spAutoFit/>
          </a:bodyPr>
          <a:lstStyle/>
          <a:p>
            <a:r>
              <a:rPr lang="en-US" altLang="zh-CN" dirty="0" smtClean="0"/>
              <a:t>  </a:t>
            </a:r>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a:p>
        </p:txBody>
      </p:sp>
      <p:sp>
        <p:nvSpPr>
          <p:cNvPr id="8" name="TextBox 7"/>
          <p:cNvSpPr txBox="1"/>
          <p:nvPr userDrawn="1"/>
        </p:nvSpPr>
        <p:spPr>
          <a:xfrm>
            <a:off x="210911" y="751344"/>
            <a:ext cx="4176464" cy="5355312"/>
          </a:xfrm>
          <a:prstGeom prst="rect">
            <a:avLst/>
          </a:prstGeom>
          <a:noFill/>
        </p:spPr>
        <p:txBody>
          <a:bodyPr wrap="square" rtlCol="0">
            <a:spAutoFit/>
          </a:bodyPr>
          <a:lstStyle/>
          <a:p>
            <a:r>
              <a:rPr lang="en-US" altLang="zh-CN" dirty="0" smtClean="0"/>
              <a:t>  </a:t>
            </a:r>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a:p>
        </p:txBody>
      </p:sp>
      <p:sp>
        <p:nvSpPr>
          <p:cNvPr id="9" name="TextBox 8"/>
          <p:cNvSpPr txBox="1"/>
          <p:nvPr userDrawn="1"/>
        </p:nvSpPr>
        <p:spPr>
          <a:xfrm>
            <a:off x="4644008" y="741242"/>
            <a:ext cx="4176464" cy="5355312"/>
          </a:xfrm>
          <a:prstGeom prst="rect">
            <a:avLst/>
          </a:prstGeom>
          <a:noFill/>
        </p:spPr>
        <p:txBody>
          <a:bodyPr wrap="square" rtlCol="0">
            <a:spAutoFit/>
          </a:bodyPr>
          <a:lstStyle/>
          <a:p>
            <a:r>
              <a:rPr lang="en-US" altLang="zh-CN" dirty="0" smtClean="0"/>
              <a:t>  </a:t>
            </a:r>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1759202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04F3329-8034-4A60-833F-CE6F5781432B}" type="datetime1">
              <a:rPr lang="zh-CN" altLang="en-US" smtClean="0"/>
              <a:t>2016/6/3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F2E22E5-F421-4A56-BF5B-8864D11CB468}" type="datetime1">
              <a:rPr lang="zh-CN" altLang="en-US" smtClean="0"/>
              <a:t>2016/6/3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1676C07-098B-4B9A-A38B-D375145EF96D}" type="datetime1">
              <a:rPr lang="zh-CN" altLang="en-US" smtClean="0"/>
              <a:t>2016/6/3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9DAD122-74D0-4B12-BB2C-0FB7EFAA7494}" type="datetime1">
              <a:rPr lang="zh-CN" altLang="en-US" smtClean="0"/>
              <a:t>2016/6/3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6B41C4-73CE-4C69-9DF3-1CF5E46CAC18}" type="datetime1">
              <a:rPr lang="zh-CN" altLang="en-US" smtClean="0"/>
              <a:t>2016/6/3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D23DD0-0E37-4DEE-8D7E-7572B0AF6A9C}" type="datetime1">
              <a:rPr lang="zh-CN" altLang="en-US" smtClean="0"/>
              <a:t>2016/6/3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6.wmf"/><Relationship Id="rId13" Type="http://schemas.openxmlformats.org/officeDocument/2006/relationships/image" Target="../media/image28.wmf"/><Relationship Id="rId3" Type="http://schemas.openxmlformats.org/officeDocument/2006/relationships/notesSlide" Target="../notesSlides/notesSlide11.xml"/><Relationship Id="rId7" Type="http://schemas.openxmlformats.org/officeDocument/2006/relationships/oleObject" Target="../embeddings/oleObject3.bin"/><Relationship Id="rId12"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25.wmf"/><Relationship Id="rId11" Type="http://schemas.openxmlformats.org/officeDocument/2006/relationships/image" Target="../media/image27.wmf"/><Relationship Id="rId5" Type="http://schemas.openxmlformats.org/officeDocument/2006/relationships/oleObject" Target="../embeddings/oleObject2.bin"/><Relationship Id="rId10" Type="http://schemas.openxmlformats.org/officeDocument/2006/relationships/oleObject" Target="../embeddings/oleObject5.bin"/><Relationship Id="rId4" Type="http://schemas.openxmlformats.org/officeDocument/2006/relationships/image" Target="../media/image29.png"/><Relationship Id="rId9"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31.wmf"/><Relationship Id="rId5" Type="http://schemas.openxmlformats.org/officeDocument/2006/relationships/oleObject" Target="../embeddings/oleObject7.bin"/><Relationship Id="rId4" Type="http://schemas.openxmlformats.org/officeDocument/2006/relationships/image" Target="../media/image32.t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media/image35.wmf"/><Relationship Id="rId5" Type="http://schemas.openxmlformats.org/officeDocument/2006/relationships/oleObject" Target="../embeddings/oleObject9.bin"/><Relationship Id="rId4" Type="http://schemas.openxmlformats.org/officeDocument/2006/relationships/image" Target="../media/image34.wmf"/></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39.wmf"/><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oleObject" Target="../embeddings/oleObject11.bin"/><Relationship Id="rId5" Type="http://schemas.openxmlformats.org/officeDocument/2006/relationships/image" Target="../media/image38.emf"/><Relationship Id="rId4" Type="http://schemas.openxmlformats.org/officeDocument/2006/relationships/package" Target="../embeddings/Microsoft_Word_Document1.docx"/></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oleObject" Target="../embeddings/oleObject12.bin"/><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41.wmf"/><Relationship Id="rId11" Type="http://schemas.openxmlformats.org/officeDocument/2006/relationships/image" Target="../media/image46.png"/><Relationship Id="rId5" Type="http://schemas.openxmlformats.org/officeDocument/2006/relationships/oleObject" Target="../embeddings/oleObject13.bin"/><Relationship Id="rId10" Type="http://schemas.openxmlformats.org/officeDocument/2006/relationships/image" Target="../media/image45.png"/><Relationship Id="rId4" Type="http://schemas.openxmlformats.org/officeDocument/2006/relationships/image" Target="../media/image40.wmf"/><Relationship Id="rId9"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9.xml"/><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71450" y="1340768"/>
            <a:ext cx="8801100" cy="1470025"/>
          </a:xfrm>
        </p:spPr>
        <p:style>
          <a:lnRef idx="2">
            <a:schemeClr val="accent1"/>
          </a:lnRef>
          <a:fillRef idx="1">
            <a:schemeClr val="lt1"/>
          </a:fillRef>
          <a:effectRef idx="0">
            <a:schemeClr val="accent1"/>
          </a:effectRef>
          <a:fontRef idx="minor">
            <a:schemeClr val="dk1"/>
          </a:fontRef>
        </p:style>
        <p:txBody>
          <a:bodyPr>
            <a:normAutofit/>
          </a:bodyPr>
          <a:lstStyle/>
          <a:p>
            <a:r>
              <a:rPr lang="zh-CN" altLang="en-US" sz="4200" dirty="0"/>
              <a:t>二维</a:t>
            </a:r>
            <a:r>
              <a:rPr lang="zh-CN" altLang="en-US" sz="4200" dirty="0" smtClean="0"/>
              <a:t>硅纳米材料热输运性质及其调控</a:t>
            </a:r>
            <a:endParaRPr lang="zh-CN" altLang="en-US" sz="4200" dirty="0"/>
          </a:p>
        </p:txBody>
      </p:sp>
      <p:sp>
        <p:nvSpPr>
          <p:cNvPr id="5" name="副标题 3"/>
          <p:cNvSpPr>
            <a:spLocks noGrp="1"/>
          </p:cNvSpPr>
          <p:nvPr>
            <p:ph type="subTitle" idx="1"/>
          </p:nvPr>
        </p:nvSpPr>
        <p:spPr>
          <a:xfrm>
            <a:off x="2695786" y="3140968"/>
            <a:ext cx="3752428" cy="2040632"/>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zh-CN" altLang="en-US" sz="2400" b="1" spc="250" dirty="0">
                <a:solidFill>
                  <a:schemeClr val="tx1"/>
                </a:solidFill>
              </a:rPr>
              <a:t>报 告 人</a:t>
            </a:r>
            <a:r>
              <a:rPr lang="zh-CN" altLang="en-US" sz="2400" b="1" dirty="0">
                <a:solidFill>
                  <a:schemeClr val="tx1"/>
                </a:solidFill>
              </a:rPr>
              <a:t>：陈超</a:t>
            </a:r>
            <a:r>
              <a:rPr lang="zh-CN" altLang="en-US" sz="2400" b="1" dirty="0" smtClean="0">
                <a:solidFill>
                  <a:schemeClr val="tx1"/>
                </a:solidFill>
              </a:rPr>
              <a:t>育</a:t>
            </a:r>
            <a:endParaRPr lang="en-US" altLang="zh-CN" sz="2400" b="1" dirty="0" smtClean="0">
              <a:solidFill>
                <a:schemeClr val="tx1"/>
              </a:solidFill>
            </a:endParaRPr>
          </a:p>
          <a:p>
            <a:pPr algn="l"/>
            <a:r>
              <a:rPr lang="zh-CN" altLang="en-US" sz="2400" b="1" dirty="0" smtClean="0">
                <a:solidFill>
                  <a:schemeClr val="tx1"/>
                </a:solidFill>
              </a:rPr>
              <a:t>专</a:t>
            </a:r>
            <a:r>
              <a:rPr lang="en-US" altLang="zh-CN" sz="2400" b="1" dirty="0">
                <a:solidFill>
                  <a:schemeClr val="tx1"/>
                </a:solidFill>
              </a:rPr>
              <a:t> </a:t>
            </a:r>
            <a:r>
              <a:rPr lang="en-US" altLang="zh-CN" sz="2400" b="1" dirty="0" smtClean="0">
                <a:solidFill>
                  <a:schemeClr val="tx1"/>
                </a:solidFill>
              </a:rPr>
              <a:t>        </a:t>
            </a:r>
            <a:r>
              <a:rPr lang="zh-CN" altLang="en-US" sz="2400" b="1" dirty="0" smtClean="0">
                <a:solidFill>
                  <a:schemeClr val="tx1"/>
                </a:solidFill>
              </a:rPr>
              <a:t>业：物理学</a:t>
            </a:r>
            <a:endParaRPr lang="en-US" altLang="zh-CN" sz="2400" b="1" dirty="0">
              <a:solidFill>
                <a:schemeClr val="tx1"/>
              </a:solidFill>
            </a:endParaRPr>
          </a:p>
          <a:p>
            <a:pPr algn="l"/>
            <a:r>
              <a:rPr lang="zh-CN" altLang="en-US" sz="2400" b="1" dirty="0" smtClean="0">
                <a:solidFill>
                  <a:schemeClr val="tx1"/>
                </a:solidFill>
              </a:rPr>
              <a:t>指导老师：郭志新 副教授</a:t>
            </a:r>
            <a:endParaRPr lang="en-US" altLang="zh-CN" sz="2400" b="1" dirty="0" smtClean="0">
              <a:solidFill>
                <a:schemeClr val="tx1"/>
              </a:solidFill>
            </a:endParaRPr>
          </a:p>
          <a:p>
            <a:pPr algn="l"/>
            <a:r>
              <a:rPr lang="zh-CN" altLang="en-US" sz="2400" b="1" dirty="0" smtClean="0">
                <a:solidFill>
                  <a:schemeClr val="tx1"/>
                </a:solidFill>
              </a:rPr>
              <a:t>学</a:t>
            </a:r>
            <a:r>
              <a:rPr lang="en-US" altLang="zh-CN" sz="2400" b="1" dirty="0" smtClean="0">
                <a:solidFill>
                  <a:schemeClr val="tx1"/>
                </a:solidFill>
              </a:rPr>
              <a:t>         </a:t>
            </a:r>
            <a:r>
              <a:rPr lang="zh-CN" altLang="en-US" sz="2400" b="1" dirty="0" smtClean="0">
                <a:solidFill>
                  <a:schemeClr val="tx1"/>
                </a:solidFill>
              </a:rPr>
              <a:t>号：</a:t>
            </a:r>
            <a:r>
              <a:rPr lang="en-US" altLang="zh-CN" sz="2400" b="1" dirty="0" smtClean="0">
                <a:solidFill>
                  <a:schemeClr val="tx1"/>
                </a:solidFill>
              </a:rPr>
              <a:t>201330101076</a:t>
            </a:r>
            <a:endParaRPr lang="zh-CN" altLang="en-US" sz="2400" b="1" dirty="0">
              <a:solidFill>
                <a:schemeClr val="tx1"/>
              </a:solidFill>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t>1</a:t>
            </a:fld>
            <a:endParaRPr lang="zh-CN" altLang="en-US"/>
          </a:p>
        </p:txBody>
      </p:sp>
    </p:spTree>
    <p:extLst>
      <p:ext uri="{BB962C8B-B14F-4D97-AF65-F5344CB8AC3E}">
        <p14:creationId xmlns:p14="http://schemas.microsoft.com/office/powerpoint/2010/main" val="22110341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63" name="Picture 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7704" y="1001381"/>
            <a:ext cx="6165816" cy="3247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64" name="Picture 2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314"/>
          <a:stretch/>
        </p:blipFill>
        <p:spPr bwMode="auto">
          <a:xfrm>
            <a:off x="3275856" y="4631789"/>
            <a:ext cx="4032448" cy="1793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684859" y="4542120"/>
            <a:ext cx="2086941" cy="32703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smtClean="0"/>
              <a:t>模型示意图</a:t>
            </a:r>
            <a:endParaRPr lang="zh-CN" altLang="en-US" dirty="0"/>
          </a:p>
        </p:txBody>
      </p:sp>
      <p:sp>
        <p:nvSpPr>
          <p:cNvPr id="13" name="TextBox 12"/>
          <p:cNvSpPr txBox="1"/>
          <p:nvPr/>
        </p:nvSpPr>
        <p:spPr>
          <a:xfrm>
            <a:off x="467545" y="954852"/>
            <a:ext cx="2880320" cy="30777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defTabSz="3497580"/>
            <a:r>
              <a:rPr lang="zh-CN" altLang="en-US" sz="1400" dirty="0" smtClean="0">
                <a:solidFill>
                  <a:prstClr val="black"/>
                </a:solidFill>
                <a:latin typeface="华文新魏" panose="02010800040101010101" pitchFamily="2" charset="-122"/>
                <a:ea typeface="华文新魏" panose="02010800040101010101" pitchFamily="2" charset="-122"/>
              </a:rPr>
              <a:t>四中典型的硅烯与衬底相互作用</a:t>
            </a:r>
            <a:endParaRPr lang="zh-CN" altLang="en-US" sz="1400" dirty="0">
              <a:solidFill>
                <a:prstClr val="black"/>
              </a:solidFill>
              <a:latin typeface="华文新魏" panose="02010800040101010101" pitchFamily="2" charset="-122"/>
              <a:ea typeface="华文新魏" panose="02010800040101010101" pitchFamily="2" charset="-122"/>
            </a:endParaRPr>
          </a:p>
        </p:txBody>
      </p:sp>
      <p:sp>
        <p:nvSpPr>
          <p:cNvPr id="6" name="标题 5"/>
          <p:cNvSpPr>
            <a:spLocks noGrp="1"/>
          </p:cNvSpPr>
          <p:nvPr>
            <p:ph type="title" idx="4294967295"/>
          </p:nvPr>
        </p:nvSpPr>
        <p:spPr>
          <a:xfrm>
            <a:off x="671663" y="92531"/>
            <a:ext cx="6921255" cy="405273"/>
          </a:xfrm>
        </p:spPr>
        <p:txBody>
          <a:bodyPr>
            <a:normAutofit fontScale="90000"/>
          </a:bodyPr>
          <a:lstStyle/>
          <a:p>
            <a:r>
              <a:rPr lang="zh-CN" altLang="en-US" dirty="0" smtClean="0"/>
              <a:t>工作</a:t>
            </a:r>
            <a:r>
              <a:rPr lang="en-US" altLang="zh-CN" dirty="0" smtClean="0"/>
              <a:t>Ⅰ</a:t>
            </a:r>
            <a:r>
              <a:rPr lang="zh-CN" altLang="en-US" sz="4000" dirty="0" smtClean="0"/>
              <a:t>硅烯热输运性质及其调控</a:t>
            </a:r>
            <a:endParaRPr lang="zh-CN" altLang="en-US" sz="4000"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10</a:t>
            </a:fld>
            <a:endParaRPr lang="zh-CN" altLang="en-US" dirty="0"/>
          </a:p>
        </p:txBody>
      </p:sp>
    </p:spTree>
    <p:extLst>
      <p:ext uri="{BB962C8B-B14F-4D97-AF65-F5344CB8AC3E}">
        <p14:creationId xmlns:p14="http://schemas.microsoft.com/office/powerpoint/2010/main" val="23798563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11</a:t>
            </a:fld>
            <a:endParaRPr lang="zh-CN" altLang="en-US" dirty="0"/>
          </a:p>
        </p:txBody>
      </p:sp>
      <p:sp>
        <p:nvSpPr>
          <p:cNvPr id="15" name="标题 5"/>
          <p:cNvSpPr>
            <a:spLocks noGrp="1"/>
          </p:cNvSpPr>
          <p:nvPr>
            <p:ph type="title" idx="4294967295"/>
          </p:nvPr>
        </p:nvSpPr>
        <p:spPr>
          <a:xfrm>
            <a:off x="539552" y="81906"/>
            <a:ext cx="7253281" cy="406400"/>
          </a:xfrm>
        </p:spPr>
        <p:txBody>
          <a:bodyPr>
            <a:normAutofit fontScale="90000"/>
          </a:bodyPr>
          <a:lstStyle/>
          <a:p>
            <a:r>
              <a:rPr lang="zh-CN" altLang="en-US" dirty="0" smtClean="0"/>
              <a:t>工作</a:t>
            </a:r>
            <a:r>
              <a:rPr lang="en-US" altLang="zh-CN" dirty="0" smtClean="0"/>
              <a:t>Ⅰ</a:t>
            </a:r>
            <a:r>
              <a:rPr lang="zh-CN" altLang="en-US" sz="4000" dirty="0" smtClean="0"/>
              <a:t>硅烯热输运性质及其调控</a:t>
            </a:r>
            <a:endParaRPr lang="zh-CN" altLang="en-US" sz="4000" dirty="0"/>
          </a:p>
        </p:txBody>
      </p:sp>
      <p:pic>
        <p:nvPicPr>
          <p:cNvPr id="11266" name="Picture 2"/>
          <p:cNvPicPr>
            <a:picLocks noGrp="1" noChangeAspect="1" noChangeArrowheads="1"/>
          </p:cNvPicPr>
          <p:nvPr>
            <p:ph idx="4294967295"/>
          </p:nvPr>
        </p:nvPicPr>
        <p:blipFill>
          <a:blip r:embed="rId4">
            <a:extLst>
              <a:ext uri="{28A0092B-C50C-407E-A947-70E740481C1C}">
                <a14:useLocalDpi xmlns:a14="http://schemas.microsoft.com/office/drawing/2010/main" val="0"/>
              </a:ext>
            </a:extLst>
          </a:blip>
          <a:stretch>
            <a:fillRect/>
          </a:stretch>
        </p:blipFill>
        <p:spPr bwMode="auto">
          <a:xfrm>
            <a:off x="1259632" y="1682214"/>
            <a:ext cx="7427168" cy="4555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280060" y="1772816"/>
            <a:ext cx="1728192" cy="369332"/>
          </a:xfrm>
          <a:prstGeom prst="rect">
            <a:avLst/>
          </a:prstGeom>
          <a:noFill/>
        </p:spPr>
        <p:txBody>
          <a:bodyPr wrap="square" rtlCol="0">
            <a:spAutoFit/>
          </a:bodyPr>
          <a:lstStyle/>
          <a:p>
            <a:r>
              <a:rPr lang="en-US" dirty="0" smtClean="0"/>
              <a:t>Armchair</a:t>
            </a:r>
            <a:endParaRPr lang="en-US" dirty="0"/>
          </a:p>
        </p:txBody>
      </p:sp>
      <p:sp>
        <p:nvSpPr>
          <p:cNvPr id="6" name="TextBox 5"/>
          <p:cNvSpPr txBox="1"/>
          <p:nvPr/>
        </p:nvSpPr>
        <p:spPr>
          <a:xfrm>
            <a:off x="5941132" y="1772816"/>
            <a:ext cx="1224136" cy="369332"/>
          </a:xfrm>
          <a:prstGeom prst="rect">
            <a:avLst/>
          </a:prstGeom>
          <a:noFill/>
        </p:spPr>
        <p:txBody>
          <a:bodyPr wrap="square" rtlCol="0">
            <a:spAutoFit/>
          </a:bodyPr>
          <a:lstStyle/>
          <a:p>
            <a:r>
              <a:rPr lang="en-US" dirty="0" smtClean="0"/>
              <a:t>Zigzag</a:t>
            </a:r>
            <a:endParaRPr lang="en-US" dirty="0"/>
          </a:p>
        </p:txBody>
      </p:sp>
      <p:sp>
        <p:nvSpPr>
          <p:cNvPr id="4" name="TextBox 3"/>
          <p:cNvSpPr txBox="1"/>
          <p:nvPr/>
        </p:nvSpPr>
        <p:spPr>
          <a:xfrm>
            <a:off x="155824" y="785457"/>
            <a:ext cx="7704856" cy="338554"/>
          </a:xfrm>
          <a:prstGeom prst="rect">
            <a:avLst/>
          </a:prstGeom>
          <a:noFill/>
        </p:spPr>
        <p:txBody>
          <a:bodyPr wrap="square" rtlCol="0">
            <a:spAutoFit/>
          </a:bodyPr>
          <a:lstStyle/>
          <a:p>
            <a:r>
              <a:rPr lang="zh-CN" altLang="en-US" sz="1600" dirty="0" smtClean="0">
                <a:solidFill>
                  <a:srgbClr val="FF0000"/>
                </a:solidFill>
              </a:rPr>
              <a:t>热导与长度关系</a:t>
            </a:r>
            <a:r>
              <a:rPr lang="zh-CN" altLang="en-US" sz="1600" dirty="0" smtClean="0"/>
              <a:t>：</a:t>
            </a:r>
            <a:r>
              <a:rPr lang="en-US" altLang="zh-CN" sz="1600" dirty="0"/>
              <a:t> </a:t>
            </a:r>
            <a:r>
              <a:rPr lang="en-US" altLang="zh-CN" sz="1600" dirty="0" smtClean="0"/>
              <a:t>             </a:t>
            </a:r>
            <a:r>
              <a:rPr lang="zh-CN" altLang="en-US" sz="1600" dirty="0" smtClean="0"/>
              <a:t>指数大小反应</a:t>
            </a:r>
            <a:r>
              <a:rPr lang="zh-CN" altLang="zh-CN" sz="1600" dirty="0"/>
              <a:t>材料弹道热输运（</a:t>
            </a:r>
            <a:r>
              <a:rPr lang="en-US" altLang="zh-CN" sz="1600" dirty="0"/>
              <a:t>BTT</a:t>
            </a:r>
            <a:r>
              <a:rPr lang="zh-CN" altLang="zh-CN" sz="1600" dirty="0"/>
              <a:t>）的</a:t>
            </a:r>
            <a:r>
              <a:rPr lang="zh-CN" altLang="zh-CN" sz="1600" dirty="0" smtClean="0"/>
              <a:t>强弱</a:t>
            </a:r>
            <a:endParaRPr lang="en-US" altLang="zh-CN" sz="1600" dirty="0" smtClean="0"/>
          </a:p>
        </p:txBody>
      </p:sp>
      <p:graphicFrame>
        <p:nvGraphicFramePr>
          <p:cNvPr id="7" name="对象 6"/>
          <p:cNvGraphicFramePr>
            <a:graphicFrameLocks noChangeAspect="1"/>
          </p:cNvGraphicFramePr>
          <p:nvPr>
            <p:extLst>
              <p:ext uri="{D42A27DB-BD31-4B8C-83A1-F6EECF244321}">
                <p14:modId xmlns:p14="http://schemas.microsoft.com/office/powerpoint/2010/main" val="954523048"/>
              </p:ext>
            </p:extLst>
          </p:nvPr>
        </p:nvGraphicFramePr>
        <p:xfrm>
          <a:off x="6146800" y="3352800"/>
          <a:ext cx="914400" cy="198438"/>
        </p:xfrm>
        <a:graphic>
          <a:graphicData uri="http://schemas.openxmlformats.org/presentationml/2006/ole">
            <mc:AlternateContent xmlns:mc="http://schemas.openxmlformats.org/markup-compatibility/2006">
              <mc:Choice xmlns:v="urn:schemas-microsoft-com:vml" Requires="v">
                <p:oleObj spid="_x0000_s11359"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6146800" y="3352800"/>
                        <a:ext cx="914400" cy="198438"/>
                      </a:xfrm>
                      <a:prstGeom prst="rect">
                        <a:avLst/>
                      </a:prstGeom>
                    </p:spPr>
                  </p:pic>
                </p:oleObj>
              </mc:Fallback>
            </mc:AlternateContent>
          </a:graphicData>
        </a:graphic>
      </p:graphicFrame>
      <p:sp>
        <p:nvSpPr>
          <p:cNvPr id="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3819844909"/>
              </p:ext>
            </p:extLst>
          </p:nvPr>
        </p:nvGraphicFramePr>
        <p:xfrm>
          <a:off x="1721694" y="738617"/>
          <a:ext cx="762744" cy="389155"/>
        </p:xfrm>
        <a:graphic>
          <a:graphicData uri="http://schemas.openxmlformats.org/presentationml/2006/ole">
            <mc:AlternateContent xmlns:mc="http://schemas.openxmlformats.org/markup-compatibility/2006">
              <mc:Choice xmlns:v="urn:schemas-microsoft-com:vml" Requires="v">
                <p:oleObj spid="_x0000_s11360" name="Equation" r:id="rId7" imgW="457200" imgH="228600" progId="Equation.DSMT4">
                  <p:embed/>
                </p:oleObj>
              </mc:Choice>
              <mc:Fallback>
                <p:oleObj name="Equation" r:id="rId7" imgW="457200" imgH="228600" progId="Equation.DSMT4">
                  <p:embed/>
                  <p:pic>
                    <p:nvPicPr>
                      <p:cNvPr id="0" name="对象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1694" y="738617"/>
                        <a:ext cx="762744" cy="389155"/>
                      </a:xfrm>
                      <a:prstGeom prst="rect">
                        <a:avLst/>
                      </a:prstGeom>
                      <a:noFill/>
                      <a:ln>
                        <a:noFill/>
                      </a:ln>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4189904894"/>
              </p:ext>
            </p:extLst>
          </p:nvPr>
        </p:nvGraphicFramePr>
        <p:xfrm>
          <a:off x="6146800" y="3352800"/>
          <a:ext cx="914400" cy="198438"/>
        </p:xfrm>
        <a:graphic>
          <a:graphicData uri="http://schemas.openxmlformats.org/presentationml/2006/ole">
            <mc:AlternateContent xmlns:mc="http://schemas.openxmlformats.org/markup-compatibility/2006">
              <mc:Choice xmlns:v="urn:schemas-microsoft-com:vml" Requires="v">
                <p:oleObj spid="_x0000_s11361" name="Equation" r:id="rId9" imgW="914400" imgH="198720" progId="Equation.DSMT4">
                  <p:embed/>
                </p:oleObj>
              </mc:Choice>
              <mc:Fallback>
                <p:oleObj name="Equation" r:id="rId9" imgW="914400" imgH="198720" progId="Equation.DSMT4">
                  <p:embed/>
                  <p:pic>
                    <p:nvPicPr>
                      <p:cNvPr id="0" name=""/>
                      <p:cNvPicPr/>
                      <p:nvPr/>
                    </p:nvPicPr>
                    <p:blipFill>
                      <a:blip r:embed="rId6"/>
                      <a:stretch>
                        <a:fillRect/>
                      </a:stretch>
                    </p:blipFill>
                    <p:spPr>
                      <a:xfrm>
                        <a:off x="6146800" y="3352800"/>
                        <a:ext cx="914400" cy="198438"/>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415227137"/>
              </p:ext>
            </p:extLst>
          </p:nvPr>
        </p:nvGraphicFramePr>
        <p:xfrm>
          <a:off x="6146800" y="3352800"/>
          <a:ext cx="914400" cy="198438"/>
        </p:xfrm>
        <a:graphic>
          <a:graphicData uri="http://schemas.openxmlformats.org/presentationml/2006/ole">
            <mc:AlternateContent xmlns:mc="http://schemas.openxmlformats.org/markup-compatibility/2006">
              <mc:Choice xmlns:v="urn:schemas-microsoft-com:vml" Requires="v">
                <p:oleObj spid="_x0000_s11362" name="Equation" r:id="rId10" imgW="914400" imgH="198720" progId="Equation.DSMT4">
                  <p:embed/>
                </p:oleObj>
              </mc:Choice>
              <mc:Fallback>
                <p:oleObj name="Equation" r:id="rId10" imgW="914400" imgH="198720" progId="Equation.DSMT4">
                  <p:embed/>
                  <p:pic>
                    <p:nvPicPr>
                      <p:cNvPr id="0" name=""/>
                      <p:cNvPicPr/>
                      <p:nvPr/>
                    </p:nvPicPr>
                    <p:blipFill>
                      <a:blip r:embed="rId11"/>
                      <a:stretch>
                        <a:fillRect/>
                      </a:stretch>
                    </p:blipFill>
                    <p:spPr>
                      <a:xfrm>
                        <a:off x="6146800" y="3352800"/>
                        <a:ext cx="914400" cy="198438"/>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445743243"/>
              </p:ext>
            </p:extLst>
          </p:nvPr>
        </p:nvGraphicFramePr>
        <p:xfrm>
          <a:off x="261740" y="1109866"/>
          <a:ext cx="2527870" cy="572348"/>
        </p:xfrm>
        <a:graphic>
          <a:graphicData uri="http://schemas.openxmlformats.org/presentationml/2006/ole">
            <mc:AlternateContent xmlns:mc="http://schemas.openxmlformats.org/markup-compatibility/2006">
              <mc:Choice xmlns:v="urn:schemas-microsoft-com:vml" Requires="v">
                <p:oleObj spid="_x0000_s11363" name="Equation" r:id="rId12" imgW="2019240" imgH="457200" progId="Equation.DSMT4">
                  <p:embed/>
                </p:oleObj>
              </mc:Choice>
              <mc:Fallback>
                <p:oleObj name="Equation" r:id="rId12" imgW="2019240" imgH="457200" progId="Equation.DSMT4">
                  <p:embed/>
                  <p:pic>
                    <p:nvPicPr>
                      <p:cNvPr id="0" name=""/>
                      <p:cNvPicPr/>
                      <p:nvPr/>
                    </p:nvPicPr>
                    <p:blipFill>
                      <a:blip r:embed="rId13"/>
                      <a:stretch>
                        <a:fillRect/>
                      </a:stretch>
                    </p:blipFill>
                    <p:spPr>
                      <a:xfrm>
                        <a:off x="261740" y="1109866"/>
                        <a:ext cx="2527870" cy="572348"/>
                      </a:xfrm>
                      <a:prstGeom prst="rect">
                        <a:avLst/>
                      </a:prstGeom>
                    </p:spPr>
                  </p:pic>
                </p:oleObj>
              </mc:Fallback>
            </mc:AlternateContent>
          </a:graphicData>
        </a:graphic>
      </p:graphicFrame>
      <p:sp>
        <p:nvSpPr>
          <p:cNvPr id="17" name="TextBox 16"/>
          <p:cNvSpPr txBox="1"/>
          <p:nvPr/>
        </p:nvSpPr>
        <p:spPr>
          <a:xfrm>
            <a:off x="1927364" y="6116468"/>
            <a:ext cx="4625836" cy="646331"/>
          </a:xfrm>
          <a:prstGeom prst="rect">
            <a:avLst/>
          </a:prstGeom>
          <a:noFill/>
        </p:spPr>
        <p:txBody>
          <a:bodyPr wrap="square" rtlCol="0">
            <a:spAutoFit/>
          </a:bodyPr>
          <a:lstStyle/>
          <a:p>
            <a:r>
              <a:rPr lang="zh-CN" altLang="en-US" b="1" dirty="0" smtClean="0">
                <a:solidFill>
                  <a:srgbClr val="FF0000"/>
                </a:solidFill>
              </a:rPr>
              <a:t>结论：</a:t>
            </a:r>
            <a:r>
              <a:rPr lang="en-US" dirty="0" err="1" smtClean="0"/>
              <a:t>Silicene</a:t>
            </a:r>
            <a:r>
              <a:rPr lang="en-US" dirty="0" smtClean="0"/>
              <a:t> </a:t>
            </a:r>
            <a:r>
              <a:rPr lang="zh-CN" altLang="en-US" dirty="0" smtClean="0"/>
              <a:t>热导的弹道输运特性在基底作用下得到有效增强</a:t>
            </a:r>
            <a:endParaRPr lang="en-US" dirty="0"/>
          </a:p>
        </p:txBody>
      </p:sp>
    </p:spTree>
    <p:extLst>
      <p:ext uri="{BB962C8B-B14F-4D97-AF65-F5344CB8AC3E}">
        <p14:creationId xmlns:p14="http://schemas.microsoft.com/office/powerpoint/2010/main" val="25410347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0C913308-F349-4B6D-A68A-DD1791B4A57B}" type="slidenum">
              <a:rPr lang="zh-CN" altLang="en-US" smtClean="0"/>
              <a:t>12</a:t>
            </a:fld>
            <a:endParaRPr lang="zh-CN" altLang="en-US" dirty="0"/>
          </a:p>
        </p:txBody>
      </p:sp>
      <p:pic>
        <p:nvPicPr>
          <p:cNvPr id="7170"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745492" y="1019170"/>
            <a:ext cx="7824788"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63688" y="1866474"/>
            <a:ext cx="1728192" cy="369332"/>
          </a:xfrm>
          <a:prstGeom prst="rect">
            <a:avLst/>
          </a:prstGeom>
          <a:noFill/>
        </p:spPr>
        <p:txBody>
          <a:bodyPr wrap="square" rtlCol="0">
            <a:spAutoFit/>
          </a:bodyPr>
          <a:lstStyle/>
          <a:p>
            <a:r>
              <a:rPr lang="en-US" dirty="0" smtClean="0"/>
              <a:t>Armchair</a:t>
            </a:r>
            <a:endParaRPr lang="en-US" dirty="0"/>
          </a:p>
        </p:txBody>
      </p:sp>
      <p:sp>
        <p:nvSpPr>
          <p:cNvPr id="3" name="TextBox 2"/>
          <p:cNvSpPr txBox="1"/>
          <p:nvPr/>
        </p:nvSpPr>
        <p:spPr>
          <a:xfrm>
            <a:off x="5431855" y="1866474"/>
            <a:ext cx="1224136" cy="369332"/>
          </a:xfrm>
          <a:prstGeom prst="rect">
            <a:avLst/>
          </a:prstGeom>
          <a:noFill/>
        </p:spPr>
        <p:txBody>
          <a:bodyPr wrap="square" rtlCol="0">
            <a:spAutoFit/>
          </a:bodyPr>
          <a:lstStyle/>
          <a:p>
            <a:r>
              <a:rPr lang="en-US" dirty="0" smtClean="0"/>
              <a:t>Zigzag</a:t>
            </a:r>
            <a:endParaRPr lang="en-US" dirty="0"/>
          </a:p>
        </p:txBody>
      </p:sp>
      <p:sp>
        <p:nvSpPr>
          <p:cNvPr id="6" name="TextBox 5"/>
          <p:cNvSpPr txBox="1"/>
          <p:nvPr/>
        </p:nvSpPr>
        <p:spPr>
          <a:xfrm>
            <a:off x="344773" y="834504"/>
            <a:ext cx="4279329" cy="369332"/>
          </a:xfrm>
          <a:prstGeom prst="rect">
            <a:avLst/>
          </a:prstGeom>
          <a:noFill/>
        </p:spPr>
        <p:txBody>
          <a:bodyPr wrap="square" rtlCol="0">
            <a:spAutoFit/>
          </a:bodyPr>
          <a:lstStyle/>
          <a:p>
            <a:r>
              <a:rPr lang="zh-CN" altLang="en-US" dirty="0" smtClean="0"/>
              <a:t>三明治结构显著增大硅烯的弹道输运</a:t>
            </a:r>
            <a:endParaRPr lang="en-US" dirty="0"/>
          </a:p>
        </p:txBody>
      </p:sp>
      <p:sp>
        <p:nvSpPr>
          <p:cNvPr id="5" name="TextBox 4"/>
          <p:cNvSpPr txBox="1"/>
          <p:nvPr/>
        </p:nvSpPr>
        <p:spPr>
          <a:xfrm>
            <a:off x="1980432" y="5950500"/>
            <a:ext cx="5139952" cy="738664"/>
          </a:xfrm>
          <a:prstGeom prst="rect">
            <a:avLst/>
          </a:prstGeom>
          <a:noFill/>
        </p:spPr>
        <p:txBody>
          <a:bodyPr wrap="square" rtlCol="0">
            <a:spAutoFit/>
          </a:bodyPr>
          <a:lstStyle/>
          <a:p>
            <a:r>
              <a:rPr lang="en-US" altLang="zh-CN" sz="1400" dirty="0" smtClean="0"/>
              <a:t>d</a:t>
            </a:r>
            <a:r>
              <a:rPr lang="en-US" altLang="zh-CN" sz="1400" baseline="-25000" dirty="0" smtClean="0"/>
              <a:t>int</a:t>
            </a:r>
            <a:r>
              <a:rPr lang="en-US" altLang="zh-CN" sz="1400" dirty="0" smtClean="0"/>
              <a:t>@4.0  d</a:t>
            </a:r>
            <a:r>
              <a:rPr lang="en-US" altLang="zh-CN" sz="1400" baseline="-25000" dirty="0" smtClean="0"/>
              <a:t>int</a:t>
            </a:r>
            <a:r>
              <a:rPr lang="en-US" altLang="zh-CN" sz="1400" dirty="0" smtClean="0"/>
              <a:t>@3.0</a:t>
            </a:r>
            <a:r>
              <a:rPr lang="zh-CN" altLang="en-US" sz="1400" dirty="0" smtClean="0"/>
              <a:t>分别表示硅烯与临近层</a:t>
            </a:r>
            <a:r>
              <a:rPr lang="en-US" altLang="zh-CN" sz="1400" dirty="0" smtClean="0"/>
              <a:t>h-BN</a:t>
            </a:r>
            <a:r>
              <a:rPr lang="zh-CN" altLang="en-US" sz="1400" dirty="0" smtClean="0"/>
              <a:t>层间距，</a:t>
            </a:r>
            <a:endParaRPr lang="en-US" altLang="zh-CN" sz="1400" dirty="0" smtClean="0"/>
          </a:p>
          <a:p>
            <a:r>
              <a:rPr lang="en-US" altLang="zh-CN" sz="1400" dirty="0" err="1" smtClean="0"/>
              <a:t>Asi</a:t>
            </a:r>
            <a:r>
              <a:rPr lang="zh-CN" altLang="en-US" sz="1400" dirty="0" smtClean="0"/>
              <a:t>（</a:t>
            </a:r>
            <a:r>
              <a:rPr lang="en-US" altLang="zh-CN" sz="1400" dirty="0" err="1" smtClean="0"/>
              <a:t>Zsi</a:t>
            </a:r>
            <a:r>
              <a:rPr lang="zh-CN" altLang="en-US" sz="1400" dirty="0" smtClean="0"/>
              <a:t>）表示为</a:t>
            </a:r>
            <a:r>
              <a:rPr lang="en-US" altLang="zh-CN" sz="1400" dirty="0" smtClean="0"/>
              <a:t>freestanding</a:t>
            </a:r>
            <a:r>
              <a:rPr lang="zh-CN" altLang="en-US" sz="1400" dirty="0" smtClean="0"/>
              <a:t>硅烯</a:t>
            </a:r>
            <a:endParaRPr lang="en-US" altLang="zh-CN" sz="1400" dirty="0" smtClean="0"/>
          </a:p>
          <a:p>
            <a:r>
              <a:rPr lang="en-US" altLang="zh-CN" sz="1400" dirty="0" err="1" smtClean="0"/>
              <a:t>Asi</a:t>
            </a:r>
            <a:r>
              <a:rPr lang="en-US" altLang="zh-CN" sz="1400" dirty="0" smtClean="0"/>
              <a:t>’</a:t>
            </a:r>
            <a:r>
              <a:rPr lang="zh-CN" altLang="en-US" sz="1400" dirty="0" smtClean="0"/>
              <a:t>（</a:t>
            </a:r>
            <a:r>
              <a:rPr lang="en-US" altLang="zh-CN" sz="1400" dirty="0" err="1" smtClean="0"/>
              <a:t>Zsi</a:t>
            </a:r>
            <a:r>
              <a:rPr lang="en-US" altLang="zh-CN" sz="1400" dirty="0" smtClean="0"/>
              <a:t>’) </a:t>
            </a:r>
            <a:r>
              <a:rPr lang="zh-CN" altLang="en-US" sz="1400" dirty="0" smtClean="0"/>
              <a:t>对应为变形后</a:t>
            </a:r>
            <a:r>
              <a:rPr lang="en-US" altLang="zh-CN" sz="1400" dirty="0" smtClean="0"/>
              <a:t>freestanding</a:t>
            </a:r>
            <a:r>
              <a:rPr lang="zh-CN" altLang="en-US" sz="1400" dirty="0" smtClean="0"/>
              <a:t>硅烯</a:t>
            </a:r>
            <a:endParaRPr lang="zh-CN" altLang="en-US" sz="1400" dirty="0"/>
          </a:p>
        </p:txBody>
      </p:sp>
      <p:sp>
        <p:nvSpPr>
          <p:cNvPr id="9" name="标题 5"/>
          <p:cNvSpPr txBox="1">
            <a:spLocks/>
          </p:cNvSpPr>
          <p:nvPr/>
        </p:nvSpPr>
        <p:spPr>
          <a:xfrm>
            <a:off x="527456" y="96466"/>
            <a:ext cx="7200799" cy="406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4000" dirty="0" smtClean="0"/>
              <a:t>工作</a:t>
            </a:r>
            <a:r>
              <a:rPr lang="en-US" altLang="zh-CN" sz="4000" dirty="0" smtClean="0"/>
              <a:t>Ⅰ</a:t>
            </a:r>
            <a:r>
              <a:rPr lang="zh-CN" altLang="en-US" sz="3600" dirty="0" smtClean="0"/>
              <a:t>硅烯热输运性质及其调控</a:t>
            </a:r>
            <a:endParaRPr lang="zh-CN" altLang="en-US" sz="3600" dirty="0"/>
          </a:p>
        </p:txBody>
      </p:sp>
    </p:spTree>
    <p:extLst>
      <p:ext uri="{BB962C8B-B14F-4D97-AF65-F5344CB8AC3E}">
        <p14:creationId xmlns:p14="http://schemas.microsoft.com/office/powerpoint/2010/main" val="26689881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34672" y="96466"/>
            <a:ext cx="1403176" cy="553363"/>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smtClean="0"/>
              <a:t>声子谱分析</a:t>
            </a:r>
            <a:endParaRPr lang="zh-CN" altLang="en-US" dirty="0"/>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40165"/>
            <a:ext cx="9036496" cy="5650850"/>
          </a:xfrm>
          <a:prstGeom prst="rect">
            <a:avLst/>
          </a:prstGeom>
        </p:spPr>
      </p:pic>
      <p:graphicFrame>
        <p:nvGraphicFramePr>
          <p:cNvPr id="6" name="对象 5"/>
          <p:cNvGraphicFramePr>
            <a:graphicFrameLocks noChangeAspect="1"/>
          </p:cNvGraphicFramePr>
          <p:nvPr>
            <p:extLst>
              <p:ext uri="{D42A27DB-BD31-4B8C-83A1-F6EECF244321}">
                <p14:modId xmlns:p14="http://schemas.microsoft.com/office/powerpoint/2010/main" val="3184313797"/>
              </p:ext>
            </p:extLst>
          </p:nvPr>
        </p:nvGraphicFramePr>
        <p:xfrm>
          <a:off x="420094" y="773155"/>
          <a:ext cx="3474132" cy="604564"/>
        </p:xfrm>
        <a:graphic>
          <a:graphicData uri="http://schemas.openxmlformats.org/presentationml/2006/ole">
            <mc:AlternateContent xmlns:mc="http://schemas.openxmlformats.org/markup-compatibility/2006">
              <mc:Choice xmlns:v="urn:schemas-microsoft-com:vml" Requires="v">
                <p:oleObj spid="_x0000_s12303" name="Equation" r:id="rId5" imgW="2628720" imgH="457200" progId="Equation.DSMT4">
                  <p:embed/>
                </p:oleObj>
              </mc:Choice>
              <mc:Fallback>
                <p:oleObj name="Equation" r:id="rId5" imgW="2628720" imgH="457200" progId="Equation.DSMT4">
                  <p:embed/>
                  <p:pic>
                    <p:nvPicPr>
                      <p:cNvPr id="0" name=""/>
                      <p:cNvPicPr/>
                      <p:nvPr/>
                    </p:nvPicPr>
                    <p:blipFill>
                      <a:blip r:embed="rId6"/>
                      <a:stretch>
                        <a:fillRect/>
                      </a:stretch>
                    </p:blipFill>
                    <p:spPr>
                      <a:xfrm>
                        <a:off x="420094" y="773155"/>
                        <a:ext cx="3474132" cy="604564"/>
                      </a:xfrm>
                      <a:prstGeom prst="rect">
                        <a:avLst/>
                      </a:prstGeom>
                    </p:spPr>
                  </p:pic>
                </p:oleObj>
              </mc:Fallback>
            </mc:AlternateContent>
          </a:graphicData>
        </a:graphic>
      </p:graphicFrame>
      <p:sp>
        <p:nvSpPr>
          <p:cNvPr id="5" name="灯片编号占位符 4"/>
          <p:cNvSpPr>
            <a:spLocks noGrp="1"/>
          </p:cNvSpPr>
          <p:nvPr>
            <p:ph type="sldNum" sz="quarter" idx="12"/>
          </p:nvPr>
        </p:nvSpPr>
        <p:spPr/>
        <p:txBody>
          <a:bodyPr/>
          <a:lstStyle/>
          <a:p>
            <a:fld id="{0C913308-F349-4B6D-A68A-DD1791B4A57B}" type="slidenum">
              <a:rPr lang="zh-CN" altLang="en-US" smtClean="0"/>
              <a:t>13</a:t>
            </a:fld>
            <a:endParaRPr lang="zh-CN" altLang="en-US" dirty="0"/>
          </a:p>
        </p:txBody>
      </p:sp>
      <p:sp>
        <p:nvSpPr>
          <p:cNvPr id="7" name="标题 5"/>
          <p:cNvSpPr txBox="1">
            <a:spLocks/>
          </p:cNvSpPr>
          <p:nvPr/>
        </p:nvSpPr>
        <p:spPr>
          <a:xfrm>
            <a:off x="527455" y="96466"/>
            <a:ext cx="7200799" cy="406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4000" dirty="0" smtClean="0"/>
              <a:t>工作</a:t>
            </a:r>
            <a:r>
              <a:rPr lang="en-US" altLang="zh-CN" sz="4000" dirty="0" smtClean="0"/>
              <a:t>Ⅰ</a:t>
            </a:r>
            <a:r>
              <a:rPr lang="zh-CN" altLang="en-US" sz="3600" dirty="0" smtClean="0"/>
              <a:t>硅烯热输运性质及其调控</a:t>
            </a:r>
            <a:endParaRPr lang="zh-CN" altLang="en-US" sz="3600" dirty="0"/>
          </a:p>
        </p:txBody>
      </p:sp>
    </p:spTree>
    <p:extLst>
      <p:ext uri="{BB962C8B-B14F-4D97-AF65-F5344CB8AC3E}">
        <p14:creationId xmlns:p14="http://schemas.microsoft.com/office/powerpoint/2010/main" val="11651352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t>14</a:t>
            </a:fld>
            <a:endParaRPr lang="zh-CN" altLang="en-US" dirty="0"/>
          </a:p>
        </p:txBody>
      </p:sp>
      <p:sp>
        <p:nvSpPr>
          <p:cNvPr id="2" name="标题 1"/>
          <p:cNvSpPr>
            <a:spLocks noGrp="1"/>
          </p:cNvSpPr>
          <p:nvPr>
            <p:ph type="title" idx="4294967295"/>
          </p:nvPr>
        </p:nvSpPr>
        <p:spPr>
          <a:xfrm>
            <a:off x="7610772" y="96466"/>
            <a:ext cx="1440135" cy="593725"/>
          </a:xfrm>
        </p:spPr>
        <p:txBody>
          <a:bodyPr>
            <a:normAutofit/>
          </a:bodyPr>
          <a:lstStyle/>
          <a:p>
            <a:r>
              <a:rPr lang="zh-CN" altLang="en-US" sz="3200" dirty="0" smtClean="0"/>
              <a:t>小结</a:t>
            </a:r>
            <a:r>
              <a:rPr lang="en-US" altLang="zh-CN" sz="3200" dirty="0" smtClean="0"/>
              <a:t>I</a:t>
            </a:r>
            <a:endParaRPr lang="zh-CN" altLang="en-US" sz="3200" dirty="0"/>
          </a:p>
        </p:txBody>
      </p:sp>
      <p:sp>
        <p:nvSpPr>
          <p:cNvPr id="3" name="内容占位符 2"/>
          <p:cNvSpPr>
            <a:spLocks noGrp="1"/>
          </p:cNvSpPr>
          <p:nvPr>
            <p:ph idx="4294967295"/>
          </p:nvPr>
        </p:nvSpPr>
        <p:spPr>
          <a:xfrm>
            <a:off x="395535" y="1124745"/>
            <a:ext cx="8497639" cy="5400600"/>
          </a:xfrm>
        </p:spPr>
        <p:txBody>
          <a:bodyPr>
            <a:normAutofit/>
          </a:bodyPr>
          <a:lstStyle/>
          <a:p>
            <a:pPr marL="0" indent="-1152000" algn="just">
              <a:buNone/>
            </a:pPr>
            <a:r>
              <a:rPr lang="zh-CN" altLang="en-US" sz="2400" dirty="0" smtClean="0"/>
              <a:t>（</a:t>
            </a:r>
            <a:r>
              <a:rPr lang="en-US" altLang="zh-CN" sz="2400" dirty="0" smtClean="0"/>
              <a:t>1</a:t>
            </a:r>
            <a:r>
              <a:rPr lang="zh-CN" altLang="en-US" sz="2400" dirty="0" smtClean="0"/>
              <a:t>）</a:t>
            </a:r>
            <a:r>
              <a:rPr lang="en-US" altLang="zh-CN" sz="2400" dirty="0" err="1" smtClean="0"/>
              <a:t>silicene</a:t>
            </a:r>
            <a:r>
              <a:rPr lang="en-US" altLang="zh-CN" sz="2400" dirty="0" smtClean="0"/>
              <a:t> </a:t>
            </a:r>
            <a:r>
              <a:rPr lang="zh-CN" altLang="en-US" sz="2400" dirty="0">
                <a:solidFill>
                  <a:srgbClr val="FF0000"/>
                </a:solidFill>
              </a:rPr>
              <a:t>声子弹道输</a:t>
            </a:r>
            <a:r>
              <a:rPr lang="zh-CN" altLang="en-US" sz="2400" dirty="0" smtClean="0">
                <a:solidFill>
                  <a:srgbClr val="FF0000"/>
                </a:solidFill>
              </a:rPr>
              <a:t>运</a:t>
            </a:r>
            <a:r>
              <a:rPr lang="zh-CN" altLang="en-US" sz="2400" dirty="0" smtClean="0"/>
              <a:t>性质通过光滑的</a:t>
            </a:r>
            <a:r>
              <a:rPr lang="en-US" altLang="zh-CN" sz="2400" dirty="0" smtClean="0"/>
              <a:t>h-BN</a:t>
            </a:r>
            <a:r>
              <a:rPr lang="zh-CN" altLang="en-US" sz="2400" dirty="0" smtClean="0"/>
              <a:t>衬底得到显著加强，究其原因主要是</a:t>
            </a:r>
            <a:r>
              <a:rPr lang="en-US" altLang="zh-CN" sz="2400" dirty="0" smtClean="0"/>
              <a:t>ZA</a:t>
            </a:r>
            <a:r>
              <a:rPr lang="zh-CN" altLang="en-US" sz="2400" dirty="0" smtClean="0"/>
              <a:t>（</a:t>
            </a:r>
            <a:r>
              <a:rPr lang="en-US" altLang="zh-CN" sz="2400" dirty="0" smtClean="0"/>
              <a:t>out-of-plane</a:t>
            </a:r>
            <a:r>
              <a:rPr lang="zh-CN" altLang="en-US" sz="2400" dirty="0" smtClean="0"/>
              <a:t>）模声子速度增大，使硅烯内部声子散射被减小。</a:t>
            </a:r>
            <a:endParaRPr lang="en-US" altLang="zh-CN" sz="2400" dirty="0" smtClean="0"/>
          </a:p>
          <a:p>
            <a:pPr marL="0" indent="0">
              <a:buNone/>
            </a:pPr>
            <a:endParaRPr lang="en-US" altLang="zh-CN" sz="2400" dirty="0" smtClean="0"/>
          </a:p>
          <a:p>
            <a:pPr marL="0" indent="-1152000" algn="just">
              <a:buNone/>
            </a:pPr>
            <a:r>
              <a:rPr lang="zh-CN" altLang="en-US" sz="2400" dirty="0" smtClean="0"/>
              <a:t>（</a:t>
            </a:r>
            <a:r>
              <a:rPr lang="en-US" altLang="zh-CN" sz="2400" dirty="0" smtClean="0"/>
              <a:t>2</a:t>
            </a:r>
            <a:r>
              <a:rPr lang="zh-CN" altLang="en-US" sz="2400" dirty="0" smtClean="0"/>
              <a:t>）通过</a:t>
            </a:r>
            <a:r>
              <a:rPr lang="en-US" altLang="zh-CN" sz="2400" dirty="0" smtClean="0"/>
              <a:t>h-BN</a:t>
            </a:r>
            <a:r>
              <a:rPr lang="zh-CN" altLang="en-US" sz="2400" dirty="0" smtClean="0"/>
              <a:t>与</a:t>
            </a:r>
            <a:r>
              <a:rPr lang="en-US" altLang="zh-CN" sz="2400" dirty="0" err="1" smtClean="0"/>
              <a:t>silicene</a:t>
            </a:r>
            <a:r>
              <a:rPr lang="zh-CN" altLang="en-US" sz="2400" dirty="0" smtClean="0"/>
              <a:t>形成的三明治结构能显著地调控</a:t>
            </a:r>
            <a:r>
              <a:rPr lang="en-US" altLang="zh-CN" sz="2400" dirty="0" err="1" smtClean="0"/>
              <a:t>silicene</a:t>
            </a:r>
            <a:r>
              <a:rPr lang="zh-CN" altLang="en-US" sz="2400" dirty="0">
                <a:solidFill>
                  <a:srgbClr val="FF0000"/>
                </a:solidFill>
              </a:rPr>
              <a:t>声子弹道输</a:t>
            </a:r>
            <a:r>
              <a:rPr lang="zh-CN" altLang="en-US" sz="2400" dirty="0" smtClean="0">
                <a:solidFill>
                  <a:srgbClr val="FF0000"/>
                </a:solidFill>
              </a:rPr>
              <a:t>运</a:t>
            </a:r>
            <a:r>
              <a:rPr lang="zh-CN" altLang="en-US" sz="2400" dirty="0"/>
              <a:t>特性</a:t>
            </a:r>
            <a:r>
              <a:rPr lang="zh-CN" altLang="en-US" sz="2400" dirty="0" smtClean="0"/>
              <a:t>，其主要归结于声子速度的提高及光学模式的上移减少散射。</a:t>
            </a:r>
            <a:endParaRPr lang="zh-CN" altLang="en-US" sz="2400" dirty="0"/>
          </a:p>
        </p:txBody>
      </p:sp>
      <p:sp>
        <p:nvSpPr>
          <p:cNvPr id="5" name="标题 5"/>
          <p:cNvSpPr txBox="1">
            <a:spLocks/>
          </p:cNvSpPr>
          <p:nvPr/>
        </p:nvSpPr>
        <p:spPr>
          <a:xfrm>
            <a:off x="527456" y="96466"/>
            <a:ext cx="7200799" cy="406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4000" dirty="0" smtClean="0"/>
              <a:t>工作</a:t>
            </a:r>
            <a:r>
              <a:rPr lang="en-US" altLang="zh-CN" sz="4000" dirty="0" smtClean="0"/>
              <a:t>Ⅰ</a:t>
            </a:r>
            <a:r>
              <a:rPr lang="zh-CN" altLang="en-US" sz="3600" dirty="0" smtClean="0"/>
              <a:t>硅烯热输运性质及其调控</a:t>
            </a:r>
            <a:endParaRPr lang="zh-CN" altLang="en-US" sz="3600" dirty="0"/>
          </a:p>
        </p:txBody>
      </p:sp>
    </p:spTree>
    <p:extLst>
      <p:ext uri="{BB962C8B-B14F-4D97-AF65-F5344CB8AC3E}">
        <p14:creationId xmlns:p14="http://schemas.microsoft.com/office/powerpoint/2010/main" val="33868920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92596"/>
            <a:ext cx="180049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dirty="0" smtClean="0"/>
              <a:t>结构模型及命名</a:t>
            </a:r>
            <a:endParaRPr lang="zh-CN" altLang="en-US" dirty="0"/>
          </a:p>
        </p:txBody>
      </p:sp>
      <p:sp>
        <p:nvSpPr>
          <p:cNvPr id="10" name="TextBox 9"/>
          <p:cNvSpPr txBox="1"/>
          <p:nvPr/>
        </p:nvSpPr>
        <p:spPr>
          <a:xfrm>
            <a:off x="649771" y="6357774"/>
            <a:ext cx="7497294" cy="369332"/>
          </a:xfrm>
          <a:prstGeom prst="rect">
            <a:avLst/>
          </a:prstGeom>
          <a:noFill/>
        </p:spPr>
        <p:txBody>
          <a:bodyPr wrap="square" rtlCol="0">
            <a:spAutoFit/>
          </a:bodyPr>
          <a:lstStyle/>
          <a:p>
            <a:pPr algn="ctr"/>
            <a:r>
              <a:rPr lang="en-US" altLang="zh-CN" dirty="0" smtClean="0"/>
              <a:t>Z. X. </a:t>
            </a:r>
            <a:r>
              <a:rPr lang="en-US" altLang="zh-CN" dirty="0" err="1" smtClean="0"/>
              <a:t>Guo</a:t>
            </a:r>
            <a:r>
              <a:rPr lang="en-US" altLang="zh-CN" dirty="0" smtClean="0"/>
              <a:t>  2015 Phys. Rev. B </a:t>
            </a:r>
            <a:r>
              <a:rPr lang="en-US" altLang="zh-CN" b="1" dirty="0" smtClean="0"/>
              <a:t>92</a:t>
            </a:r>
            <a:r>
              <a:rPr lang="zh-CN" altLang="en-US" b="1" dirty="0" smtClean="0"/>
              <a:t>，</a:t>
            </a:r>
            <a:r>
              <a:rPr lang="en-US" altLang="zh-CN" b="1" dirty="0" smtClean="0"/>
              <a:t>201413</a:t>
            </a:r>
            <a:endParaRPr lang="en-US" altLang="zh-CN" dirty="0" smtClean="0"/>
          </a:p>
        </p:txBody>
      </p:sp>
      <p:grpSp>
        <p:nvGrpSpPr>
          <p:cNvPr id="26" name="组合 25"/>
          <p:cNvGrpSpPr/>
          <p:nvPr/>
        </p:nvGrpSpPr>
        <p:grpSpPr>
          <a:xfrm>
            <a:off x="1564210" y="1251032"/>
            <a:ext cx="5095353" cy="5291408"/>
            <a:chOff x="539552" y="391496"/>
            <a:chExt cx="5095353" cy="5112568"/>
          </a:xfrm>
        </p:grpSpPr>
        <p:pic>
          <p:nvPicPr>
            <p:cNvPr id="2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91496"/>
              <a:ext cx="5095353"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971600" y="3836660"/>
              <a:ext cx="439544" cy="338554"/>
            </a:xfrm>
            <a:prstGeom prst="rect">
              <a:avLst/>
            </a:prstGeom>
            <a:noFill/>
          </p:spPr>
          <p:txBody>
            <a:bodyPr wrap="none" rtlCol="0">
              <a:spAutoFit/>
            </a:bodyPr>
            <a:lstStyle/>
            <a:p>
              <a:r>
                <a:rPr lang="en-US" altLang="zh-CN" sz="1600" dirty="0" smtClean="0"/>
                <a:t>3l1</a:t>
              </a:r>
              <a:endParaRPr lang="zh-CN" altLang="en-US" sz="1600" dirty="0"/>
            </a:p>
          </p:txBody>
        </p:sp>
        <p:sp>
          <p:nvSpPr>
            <p:cNvPr id="29" name="TextBox 28"/>
            <p:cNvSpPr txBox="1"/>
            <p:nvPr/>
          </p:nvSpPr>
          <p:spPr>
            <a:xfrm>
              <a:off x="1835696" y="404665"/>
              <a:ext cx="439544" cy="338554"/>
            </a:xfrm>
            <a:prstGeom prst="rect">
              <a:avLst/>
            </a:prstGeom>
            <a:noFill/>
          </p:spPr>
          <p:txBody>
            <a:bodyPr wrap="none" rtlCol="0">
              <a:spAutoFit/>
            </a:bodyPr>
            <a:lstStyle/>
            <a:p>
              <a:r>
                <a:rPr lang="en-US" altLang="zh-CN" sz="1600" dirty="0" smtClean="0"/>
                <a:t>2l2</a:t>
              </a:r>
              <a:endParaRPr lang="zh-CN" altLang="en-US" sz="1600" dirty="0"/>
            </a:p>
          </p:txBody>
        </p:sp>
        <p:sp>
          <p:nvSpPr>
            <p:cNvPr id="30" name="TextBox 29"/>
            <p:cNvSpPr txBox="1"/>
            <p:nvPr/>
          </p:nvSpPr>
          <p:spPr>
            <a:xfrm>
              <a:off x="2867456" y="404665"/>
              <a:ext cx="439544" cy="338554"/>
            </a:xfrm>
            <a:prstGeom prst="rect">
              <a:avLst/>
            </a:prstGeom>
            <a:noFill/>
          </p:spPr>
          <p:txBody>
            <a:bodyPr wrap="none" rtlCol="0">
              <a:spAutoFit/>
            </a:bodyPr>
            <a:lstStyle/>
            <a:p>
              <a:r>
                <a:rPr lang="en-US" altLang="zh-CN" sz="1600" dirty="0" smtClean="0"/>
                <a:t>2l3</a:t>
              </a:r>
              <a:endParaRPr lang="zh-CN" altLang="en-US" sz="1600" dirty="0"/>
            </a:p>
          </p:txBody>
        </p:sp>
        <p:sp>
          <p:nvSpPr>
            <p:cNvPr id="31" name="TextBox 30"/>
            <p:cNvSpPr txBox="1"/>
            <p:nvPr/>
          </p:nvSpPr>
          <p:spPr>
            <a:xfrm>
              <a:off x="4067944" y="404665"/>
              <a:ext cx="511679" cy="338554"/>
            </a:xfrm>
            <a:prstGeom prst="rect">
              <a:avLst/>
            </a:prstGeom>
            <a:noFill/>
          </p:spPr>
          <p:txBody>
            <a:bodyPr wrap="none" rtlCol="0">
              <a:spAutoFit/>
            </a:bodyPr>
            <a:lstStyle/>
            <a:p>
              <a:r>
                <a:rPr lang="en-US" altLang="zh-CN" sz="1600" dirty="0" smtClean="0"/>
                <a:t>2lr3</a:t>
              </a:r>
              <a:endParaRPr lang="zh-CN" altLang="en-US" sz="1600" dirty="0"/>
            </a:p>
          </p:txBody>
        </p:sp>
        <p:sp>
          <p:nvSpPr>
            <p:cNvPr id="32" name="TextBox 31"/>
            <p:cNvSpPr txBox="1"/>
            <p:nvPr/>
          </p:nvSpPr>
          <p:spPr>
            <a:xfrm>
              <a:off x="5076056" y="404665"/>
              <a:ext cx="442750" cy="338554"/>
            </a:xfrm>
            <a:prstGeom prst="rect">
              <a:avLst/>
            </a:prstGeom>
            <a:noFill/>
          </p:spPr>
          <p:txBody>
            <a:bodyPr wrap="none" rtlCol="0">
              <a:spAutoFit/>
            </a:bodyPr>
            <a:lstStyle/>
            <a:p>
              <a:r>
                <a:rPr lang="en-US" altLang="zh-CN" sz="1600" dirty="0" smtClean="0"/>
                <a:t>2lh</a:t>
              </a:r>
              <a:endParaRPr lang="zh-CN" altLang="en-US" sz="1600" dirty="0"/>
            </a:p>
          </p:txBody>
        </p:sp>
        <p:sp>
          <p:nvSpPr>
            <p:cNvPr id="33" name="TextBox 32"/>
            <p:cNvSpPr txBox="1"/>
            <p:nvPr/>
          </p:nvSpPr>
          <p:spPr>
            <a:xfrm>
              <a:off x="2026943" y="3835467"/>
              <a:ext cx="439544" cy="338554"/>
            </a:xfrm>
            <a:prstGeom prst="rect">
              <a:avLst/>
            </a:prstGeom>
            <a:noFill/>
          </p:spPr>
          <p:txBody>
            <a:bodyPr wrap="none" rtlCol="0">
              <a:spAutoFit/>
            </a:bodyPr>
            <a:lstStyle/>
            <a:p>
              <a:r>
                <a:rPr lang="en-US" altLang="zh-CN" sz="1600" dirty="0" smtClean="0"/>
                <a:t>3l2</a:t>
              </a:r>
              <a:endParaRPr lang="zh-CN" altLang="en-US" sz="1600" dirty="0"/>
            </a:p>
          </p:txBody>
        </p:sp>
        <p:sp>
          <p:nvSpPr>
            <p:cNvPr id="34" name="TextBox 33"/>
            <p:cNvSpPr txBox="1"/>
            <p:nvPr/>
          </p:nvSpPr>
          <p:spPr>
            <a:xfrm>
              <a:off x="3162772" y="3836660"/>
              <a:ext cx="439544" cy="338554"/>
            </a:xfrm>
            <a:prstGeom prst="rect">
              <a:avLst/>
            </a:prstGeom>
            <a:noFill/>
          </p:spPr>
          <p:txBody>
            <a:bodyPr wrap="none" rtlCol="0">
              <a:spAutoFit/>
            </a:bodyPr>
            <a:lstStyle/>
            <a:p>
              <a:r>
                <a:rPr lang="en-US" altLang="zh-CN" sz="1600" dirty="0" smtClean="0"/>
                <a:t>4l1</a:t>
              </a:r>
              <a:endParaRPr lang="zh-CN" altLang="en-US" sz="1600" dirty="0"/>
            </a:p>
          </p:txBody>
        </p:sp>
        <p:sp>
          <p:nvSpPr>
            <p:cNvPr id="35" name="TextBox 34"/>
            <p:cNvSpPr txBox="1"/>
            <p:nvPr/>
          </p:nvSpPr>
          <p:spPr>
            <a:xfrm>
              <a:off x="974304" y="404665"/>
              <a:ext cx="439544" cy="338554"/>
            </a:xfrm>
            <a:prstGeom prst="rect">
              <a:avLst/>
            </a:prstGeom>
            <a:noFill/>
          </p:spPr>
          <p:txBody>
            <a:bodyPr wrap="none" rtlCol="0">
              <a:spAutoFit/>
            </a:bodyPr>
            <a:lstStyle/>
            <a:p>
              <a:r>
                <a:rPr lang="en-US" altLang="zh-CN" sz="1600" dirty="0" smtClean="0"/>
                <a:t>2l1</a:t>
              </a:r>
              <a:endParaRPr lang="zh-CN" altLang="en-US" sz="1600" dirty="0"/>
            </a:p>
          </p:txBody>
        </p:sp>
      </p:grpSp>
      <p:sp>
        <p:nvSpPr>
          <p:cNvPr id="12" name="TextBox 11"/>
          <p:cNvSpPr txBox="1"/>
          <p:nvPr/>
        </p:nvSpPr>
        <p:spPr>
          <a:xfrm>
            <a:off x="5347159" y="5518080"/>
            <a:ext cx="516488" cy="369332"/>
          </a:xfrm>
          <a:prstGeom prst="rect">
            <a:avLst/>
          </a:prstGeom>
          <a:noFill/>
        </p:spPr>
        <p:txBody>
          <a:bodyPr wrap="none" rtlCol="0">
            <a:spAutoFit/>
          </a:bodyPr>
          <a:lstStyle/>
          <a:p>
            <a:r>
              <a:rPr lang="en-US" altLang="zh-CN" dirty="0" smtClean="0"/>
              <a:t>……</a:t>
            </a:r>
            <a:endParaRPr lang="zh-CN" altLang="en-US" dirty="0"/>
          </a:p>
        </p:txBody>
      </p:sp>
      <p:sp>
        <p:nvSpPr>
          <p:cNvPr id="2" name="TextBox 1"/>
          <p:cNvSpPr txBox="1"/>
          <p:nvPr/>
        </p:nvSpPr>
        <p:spPr>
          <a:xfrm>
            <a:off x="984574" y="-1"/>
            <a:ext cx="6827687" cy="707885"/>
          </a:xfrm>
          <a:prstGeom prst="rect">
            <a:avLst/>
          </a:prstGeom>
          <a:noFill/>
        </p:spPr>
        <p:txBody>
          <a:bodyPr wrap="square" rtlCol="0">
            <a:spAutoFit/>
          </a:bodyPr>
          <a:lstStyle/>
          <a:p>
            <a:r>
              <a:rPr lang="zh-CN" altLang="en-US" sz="4000" dirty="0" smtClean="0"/>
              <a:t>工作</a:t>
            </a:r>
            <a:r>
              <a:rPr lang="en-US" altLang="zh-CN" sz="4000" dirty="0" smtClean="0"/>
              <a:t>Ⅱ </a:t>
            </a:r>
            <a:r>
              <a:rPr lang="zh-CN" altLang="en-US" sz="3600" dirty="0" smtClean="0"/>
              <a:t>多层硅热输运性质研究</a:t>
            </a:r>
            <a:endParaRPr lang="zh-CN" altLang="en-US" sz="3600"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15</a:t>
            </a:fld>
            <a:endParaRPr lang="zh-CN" altLang="en-US" dirty="0"/>
          </a:p>
        </p:txBody>
      </p:sp>
      <p:sp>
        <p:nvSpPr>
          <p:cNvPr id="3" name="TextBox 2"/>
          <p:cNvSpPr txBox="1"/>
          <p:nvPr/>
        </p:nvSpPr>
        <p:spPr>
          <a:xfrm>
            <a:off x="6904980" y="2683583"/>
            <a:ext cx="1915492" cy="2585323"/>
          </a:xfrm>
          <a:prstGeom prst="rect">
            <a:avLst/>
          </a:prstGeom>
          <a:noFill/>
        </p:spPr>
        <p:txBody>
          <a:bodyPr wrap="square" rtlCol="0">
            <a:spAutoFit/>
          </a:bodyPr>
          <a:lstStyle/>
          <a:p>
            <a:r>
              <a:rPr lang="zh-CN" altLang="en-US" dirty="0" smtClean="0"/>
              <a:t>上表层中的原子，</a:t>
            </a:r>
            <a:endParaRPr lang="en-US" altLang="zh-CN" dirty="0" smtClean="0"/>
          </a:p>
          <a:p>
            <a:r>
              <a:rPr lang="zh-CN" altLang="en-US" dirty="0" smtClean="0"/>
              <a:t>最突出的用黄色表示</a:t>
            </a:r>
            <a:r>
              <a:rPr lang="zh-CN" altLang="en-US" dirty="0"/>
              <a:t>，</a:t>
            </a:r>
            <a:r>
              <a:rPr lang="zh-CN" altLang="en-US" dirty="0" smtClean="0"/>
              <a:t>其它的用红色表示。</a:t>
            </a:r>
            <a:endParaRPr lang="en-US" altLang="zh-CN" dirty="0" smtClean="0"/>
          </a:p>
          <a:p>
            <a:r>
              <a:rPr lang="zh-CN" altLang="en-US" dirty="0" smtClean="0"/>
              <a:t>而其它层一律用蓝色表示。</a:t>
            </a:r>
            <a:endParaRPr lang="en-US" altLang="zh-CN" dirty="0" smtClean="0"/>
          </a:p>
          <a:p>
            <a:r>
              <a:rPr lang="zh-CN" altLang="en-US" dirty="0"/>
              <a:t>四</a:t>
            </a:r>
            <a:r>
              <a:rPr lang="zh-CN" altLang="en-US" dirty="0" smtClean="0"/>
              <a:t>层及以上的重复部分用黑色表示</a:t>
            </a:r>
            <a:endParaRPr lang="zh-CN" altLang="en-US" dirty="0"/>
          </a:p>
        </p:txBody>
      </p:sp>
    </p:spTree>
    <p:extLst>
      <p:ext uri="{BB962C8B-B14F-4D97-AF65-F5344CB8AC3E}">
        <p14:creationId xmlns:p14="http://schemas.microsoft.com/office/powerpoint/2010/main" val="34786059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a:graphicFrameLocks noGrp="1"/>
          </p:cNvGraphicFramePr>
          <p:nvPr>
            <p:extLst>
              <p:ext uri="{D42A27DB-BD31-4B8C-83A1-F6EECF244321}">
                <p14:modId xmlns:p14="http://schemas.microsoft.com/office/powerpoint/2010/main" val="4287054393"/>
              </p:ext>
            </p:extLst>
          </p:nvPr>
        </p:nvGraphicFramePr>
        <p:xfrm>
          <a:off x="984574" y="1731721"/>
          <a:ext cx="7488831" cy="3168357"/>
        </p:xfrm>
        <a:graphic>
          <a:graphicData uri="http://schemas.openxmlformats.org/drawingml/2006/table">
            <a:tbl>
              <a:tblPr firstRow="1" firstCol="1" bandRow="1"/>
              <a:tblGrid>
                <a:gridCol w="1069833"/>
                <a:gridCol w="1069833"/>
                <a:gridCol w="1069833"/>
                <a:gridCol w="1069833"/>
                <a:gridCol w="1069833"/>
                <a:gridCol w="2139666"/>
              </a:tblGrid>
              <a:tr h="633669">
                <a:tc>
                  <a:txBody>
                    <a:bodyPr/>
                    <a:lstStyle/>
                    <a:p>
                      <a:pPr indent="127000" algn="ctr">
                        <a:lnSpc>
                          <a:spcPct val="150000"/>
                        </a:lnSpc>
                        <a:spcAft>
                          <a:spcPts val="0"/>
                        </a:spcAft>
                      </a:pPr>
                      <a:r>
                        <a:rPr lang="zh-CN" sz="1050" kern="100" dirty="0">
                          <a:effectLst/>
                          <a:latin typeface="Times New Roman"/>
                          <a:ea typeface="宋体"/>
                        </a:rPr>
                        <a:t>名称</a:t>
                      </a:r>
                      <a:endParaRPr lang="zh-CN" sz="1200" kern="100" dirty="0">
                        <a:effectLst/>
                        <a:latin typeface="Times New Roman"/>
                        <a:ea typeface="宋体"/>
                      </a:endParaRPr>
                    </a:p>
                  </a:txBody>
                  <a:tcPr marL="68580" marR="68580" marT="0"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zh-CN" sz="1050" kern="100" dirty="0">
                          <a:effectLst/>
                          <a:latin typeface="Times New Roman"/>
                          <a:ea typeface="宋体"/>
                        </a:rPr>
                        <a:t>最小周期性</a:t>
                      </a:r>
                      <a:endParaRPr lang="zh-CN" sz="1200" kern="100" dirty="0">
                        <a:effectLst/>
                        <a:latin typeface="Times New Roman"/>
                        <a:ea typeface="宋体"/>
                      </a:endParaRPr>
                    </a:p>
                  </a:txBody>
                  <a:tcPr marL="68580" marR="68580" marT="0"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zh-CN" sz="1050" kern="100" dirty="0">
                          <a:effectLst/>
                          <a:latin typeface="Times New Roman"/>
                          <a:ea typeface="宋体"/>
                        </a:rPr>
                        <a:t>对称性</a:t>
                      </a:r>
                      <a:endParaRPr lang="zh-CN" sz="1200" kern="100" dirty="0">
                        <a:effectLst/>
                        <a:latin typeface="Times New Roman"/>
                        <a:ea typeface="宋体"/>
                      </a:endParaRPr>
                    </a:p>
                  </a:txBody>
                  <a:tcPr marL="68580" marR="68580" marT="0"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050" kern="100" dirty="0" err="1">
                          <a:effectLst/>
                          <a:latin typeface="Times New Roman"/>
                          <a:ea typeface="宋体"/>
                        </a:rPr>
                        <a:t>Guo</a:t>
                      </a:r>
                      <a:r>
                        <a:rPr lang="zh-CN" sz="1050" kern="100" dirty="0">
                          <a:effectLst/>
                          <a:latin typeface="Times New Roman"/>
                          <a:ea typeface="宋体"/>
                        </a:rPr>
                        <a:t>中</a:t>
                      </a:r>
                      <a:r>
                        <a:rPr lang="en-US" sz="1050" kern="100" dirty="0" err="1">
                          <a:effectLst/>
                          <a:latin typeface="Times New Roman"/>
                          <a:ea typeface="宋体"/>
                        </a:rPr>
                        <a:t>E</a:t>
                      </a:r>
                      <a:r>
                        <a:rPr lang="en-US" sz="1050" kern="100" baseline="-25000" dirty="0" err="1">
                          <a:effectLst/>
                          <a:latin typeface="Times New Roman"/>
                          <a:ea typeface="宋体"/>
                        </a:rPr>
                        <a:t>c</a:t>
                      </a:r>
                      <a:endParaRPr lang="zh-CN" sz="1200" kern="100" dirty="0">
                        <a:effectLst/>
                        <a:latin typeface="Times New Roman"/>
                        <a:ea typeface="宋体"/>
                      </a:endParaRPr>
                    </a:p>
                  </a:txBody>
                  <a:tcPr marL="68580" marR="68580" marT="0"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050" kern="100">
                          <a:effectLst/>
                          <a:latin typeface="Times New Roman"/>
                          <a:ea typeface="宋体"/>
                        </a:rPr>
                        <a:t>MD</a:t>
                      </a:r>
                      <a:r>
                        <a:rPr lang="zh-CN" sz="1050" kern="100">
                          <a:effectLst/>
                          <a:latin typeface="Times New Roman"/>
                          <a:ea typeface="宋体"/>
                        </a:rPr>
                        <a:t>中</a:t>
                      </a:r>
                      <a:r>
                        <a:rPr lang="en-US" sz="1050" kern="100">
                          <a:effectLst/>
                          <a:latin typeface="Times New Roman"/>
                          <a:ea typeface="宋体"/>
                        </a:rPr>
                        <a:t>E</a:t>
                      </a:r>
                      <a:r>
                        <a:rPr lang="en-US" sz="1050" kern="100" baseline="-25000">
                          <a:effectLst/>
                          <a:latin typeface="Times New Roman"/>
                          <a:ea typeface="宋体"/>
                        </a:rPr>
                        <a:t>c</a:t>
                      </a:r>
                      <a:endParaRPr lang="zh-CN" sz="1200" kern="100">
                        <a:effectLst/>
                        <a:latin typeface="Times New Roman"/>
                        <a:ea typeface="宋体"/>
                      </a:endParaRPr>
                    </a:p>
                  </a:txBody>
                  <a:tcPr marL="68580" marR="68580" marT="0"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zh-CN" sz="1050" kern="100">
                          <a:effectLst/>
                          <a:latin typeface="Times New Roman"/>
                          <a:ea typeface="宋体"/>
                        </a:rPr>
                        <a:t>结构</a:t>
                      </a:r>
                      <a:r>
                        <a:rPr lang="en-US" sz="1050" kern="100">
                          <a:effectLst/>
                          <a:latin typeface="Times New Roman"/>
                          <a:ea typeface="宋体"/>
                        </a:rPr>
                        <a:t>buckling</a:t>
                      </a:r>
                      <a:r>
                        <a:rPr lang="zh-CN" sz="1050" kern="100">
                          <a:effectLst/>
                          <a:latin typeface="Times New Roman"/>
                          <a:ea typeface="宋体"/>
                        </a:rPr>
                        <a:t>特性</a:t>
                      </a:r>
                      <a:endParaRPr lang="zh-CN" sz="1200" kern="100">
                        <a:effectLst/>
                        <a:latin typeface="Times New Roman"/>
                        <a:ea typeface="宋体"/>
                      </a:endParaRPr>
                    </a:p>
                  </a:txBody>
                  <a:tcPr marL="68580" marR="68580" marT="0"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6836">
                <a:tc>
                  <a:txBody>
                    <a:bodyPr/>
                    <a:lstStyle/>
                    <a:p>
                      <a:pPr indent="127000" algn="ctr">
                        <a:lnSpc>
                          <a:spcPct val="150000"/>
                        </a:lnSpc>
                        <a:spcAft>
                          <a:spcPts val="0"/>
                        </a:spcAft>
                      </a:pPr>
                      <a:r>
                        <a:rPr lang="en-US" sz="1050" kern="100">
                          <a:effectLst/>
                          <a:latin typeface="Times New Roman"/>
                          <a:ea typeface="宋体"/>
                        </a:rPr>
                        <a:t>2l1</a:t>
                      </a:r>
                      <a:endParaRPr lang="zh-CN" sz="1200" kern="100">
                        <a:effectLst/>
                        <a:latin typeface="Times New Roman"/>
                        <a:ea typeface="宋体"/>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50000"/>
                        </a:lnSpc>
                        <a:spcAft>
                          <a:spcPts val="0"/>
                        </a:spcAft>
                      </a:pPr>
                      <a:r>
                        <a:rPr lang="en-US" sz="1050" kern="100">
                          <a:effectLst/>
                          <a:latin typeface="Times New Roman"/>
                          <a:ea typeface="宋体"/>
                        </a:rPr>
                        <a:t>1</a:t>
                      </a:r>
                      <a:r>
                        <a:rPr lang="zh-CN" sz="1050" kern="100">
                          <a:effectLst/>
                          <a:latin typeface="Times New Roman"/>
                          <a:ea typeface="宋体"/>
                        </a:rPr>
                        <a:t>×</a:t>
                      </a:r>
                      <a:r>
                        <a:rPr lang="en-US" sz="1050" kern="100">
                          <a:effectLst/>
                          <a:latin typeface="Times New Roman"/>
                          <a:ea typeface="宋体"/>
                        </a:rPr>
                        <a:t>1</a:t>
                      </a:r>
                      <a:endParaRPr lang="zh-CN" sz="1200" kern="100">
                        <a:effectLst/>
                        <a:latin typeface="Times New Roman"/>
                        <a:ea typeface="宋体"/>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50000"/>
                        </a:lnSpc>
                        <a:spcAft>
                          <a:spcPts val="0"/>
                        </a:spcAft>
                      </a:pPr>
                      <a:r>
                        <a:rPr lang="en-US" sz="1050" kern="100" dirty="0" err="1">
                          <a:effectLst/>
                          <a:latin typeface="Times New Roman"/>
                          <a:ea typeface="宋体"/>
                        </a:rPr>
                        <a:t>Cmme</a:t>
                      </a:r>
                      <a:endParaRPr lang="zh-CN" sz="1200" kern="100" dirty="0">
                        <a:effectLst/>
                        <a:latin typeface="Times New Roman"/>
                        <a:ea typeface="宋体"/>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50000"/>
                        </a:lnSpc>
                        <a:spcAft>
                          <a:spcPts val="0"/>
                        </a:spcAft>
                      </a:pPr>
                      <a:r>
                        <a:rPr lang="en-US" sz="1050" kern="100">
                          <a:effectLst/>
                          <a:latin typeface="Times New Roman"/>
                          <a:ea typeface="宋体"/>
                        </a:rPr>
                        <a:t>5.000</a:t>
                      </a:r>
                      <a:endParaRPr lang="zh-CN" sz="1200" kern="100">
                        <a:effectLst/>
                        <a:latin typeface="Times New Roman"/>
                        <a:ea typeface="宋体"/>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50000"/>
                        </a:lnSpc>
                        <a:spcAft>
                          <a:spcPts val="0"/>
                        </a:spcAft>
                      </a:pPr>
                      <a:r>
                        <a:rPr lang="en-US" sz="1050" kern="100">
                          <a:effectLst/>
                          <a:latin typeface="Times New Roman"/>
                          <a:ea typeface="宋体"/>
                        </a:rPr>
                        <a:t>4.145</a:t>
                      </a:r>
                      <a:endParaRPr lang="zh-CN" sz="1200" kern="100">
                        <a:effectLst/>
                        <a:latin typeface="Times New Roman"/>
                        <a:ea typeface="宋体"/>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50000"/>
                        </a:lnSpc>
                        <a:spcAft>
                          <a:spcPts val="0"/>
                        </a:spcAft>
                      </a:pPr>
                      <a:r>
                        <a:rPr lang="zh-CN" sz="1050" kern="100">
                          <a:effectLst/>
                          <a:latin typeface="Times New Roman"/>
                          <a:ea typeface="宋体"/>
                        </a:rPr>
                        <a:t>表面平整</a:t>
                      </a:r>
                      <a:endParaRPr lang="zh-CN" sz="1200" kern="100">
                        <a:effectLst/>
                        <a:latin typeface="Times New Roman"/>
                        <a:ea typeface="宋体"/>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316836">
                <a:tc>
                  <a:txBody>
                    <a:bodyPr/>
                    <a:lstStyle/>
                    <a:p>
                      <a:pPr indent="127000" algn="ctr">
                        <a:lnSpc>
                          <a:spcPct val="150000"/>
                        </a:lnSpc>
                        <a:spcAft>
                          <a:spcPts val="0"/>
                        </a:spcAft>
                      </a:pPr>
                      <a:r>
                        <a:rPr lang="en-US" sz="1050" kern="100">
                          <a:effectLst/>
                          <a:latin typeface="Times New Roman"/>
                          <a:ea typeface="宋体"/>
                        </a:rPr>
                        <a:t>2l2</a:t>
                      </a:r>
                      <a:endParaRPr lang="zh-CN" sz="1200" kern="100">
                        <a:effectLst/>
                        <a:latin typeface="Times New Roman"/>
                        <a:ea typeface="宋体"/>
                      </a:endParaRPr>
                    </a:p>
                  </a:txBody>
                  <a:tcPr marL="68580" marR="68580" marT="0" marB="0" anchor="ctr">
                    <a:lnL>
                      <a:noFill/>
                    </a:lnL>
                    <a:lnR>
                      <a:noFill/>
                    </a:lnR>
                    <a:lnT>
                      <a:noFill/>
                    </a:lnT>
                    <a:lnB>
                      <a:noFill/>
                    </a:lnB>
                  </a:tcPr>
                </a:tc>
                <a:tc>
                  <a:txBody>
                    <a:bodyPr/>
                    <a:lstStyle/>
                    <a:p>
                      <a:pPr indent="127000" algn="ctr">
                        <a:lnSpc>
                          <a:spcPct val="150000"/>
                        </a:lnSpc>
                        <a:spcAft>
                          <a:spcPts val="0"/>
                        </a:spcAft>
                      </a:pPr>
                      <a:r>
                        <a:rPr lang="zh-CN" sz="1050" kern="100">
                          <a:effectLst/>
                          <a:latin typeface="Times New Roman"/>
                          <a:ea typeface="宋体"/>
                        </a:rPr>
                        <a:t>√</a:t>
                      </a:r>
                      <a:r>
                        <a:rPr lang="en-US" sz="1050" kern="100">
                          <a:effectLst/>
                          <a:latin typeface="Times New Roman"/>
                          <a:ea typeface="宋体"/>
                        </a:rPr>
                        <a:t>2</a:t>
                      </a:r>
                      <a:r>
                        <a:rPr lang="zh-CN" sz="1050" kern="100">
                          <a:effectLst/>
                          <a:latin typeface="Times New Roman"/>
                          <a:ea typeface="宋体"/>
                        </a:rPr>
                        <a:t>×√</a:t>
                      </a:r>
                      <a:r>
                        <a:rPr lang="en-US" sz="1050" kern="100">
                          <a:effectLst/>
                          <a:latin typeface="Times New Roman"/>
                          <a:ea typeface="宋体"/>
                        </a:rPr>
                        <a:t>2</a:t>
                      </a:r>
                      <a:endParaRPr lang="zh-CN" sz="1200" kern="100">
                        <a:effectLst/>
                        <a:latin typeface="Times New Roman"/>
                        <a:ea typeface="宋体"/>
                      </a:endParaRPr>
                    </a:p>
                  </a:txBody>
                  <a:tcPr marL="68580" marR="68580" marT="0" marB="0" anchor="ctr">
                    <a:lnL>
                      <a:noFill/>
                    </a:lnL>
                    <a:lnR>
                      <a:noFill/>
                    </a:lnR>
                    <a:lnT>
                      <a:noFill/>
                    </a:lnT>
                    <a:lnB>
                      <a:noFill/>
                    </a:lnB>
                  </a:tcPr>
                </a:tc>
                <a:tc>
                  <a:txBody>
                    <a:bodyPr/>
                    <a:lstStyle/>
                    <a:p>
                      <a:pPr indent="127000" algn="ctr">
                        <a:lnSpc>
                          <a:spcPct val="150000"/>
                        </a:lnSpc>
                        <a:spcAft>
                          <a:spcPts val="0"/>
                        </a:spcAft>
                      </a:pPr>
                      <a:r>
                        <a:rPr lang="en-US" sz="1050" kern="100">
                          <a:effectLst/>
                          <a:latin typeface="Times New Roman"/>
                          <a:ea typeface="宋体"/>
                        </a:rPr>
                        <a:t>C12/m1</a:t>
                      </a:r>
                      <a:endParaRPr lang="zh-CN" sz="1200" kern="100">
                        <a:effectLst/>
                        <a:latin typeface="Times New Roman"/>
                        <a:ea typeface="宋体"/>
                      </a:endParaRPr>
                    </a:p>
                  </a:txBody>
                  <a:tcPr marL="68580" marR="68580" marT="0" marB="0" anchor="ctr">
                    <a:lnL>
                      <a:noFill/>
                    </a:lnL>
                    <a:lnR>
                      <a:noFill/>
                    </a:lnR>
                    <a:lnT>
                      <a:noFill/>
                    </a:lnT>
                    <a:lnB>
                      <a:noFill/>
                    </a:lnB>
                  </a:tcPr>
                </a:tc>
                <a:tc>
                  <a:txBody>
                    <a:bodyPr/>
                    <a:lstStyle/>
                    <a:p>
                      <a:pPr indent="127000" algn="ctr">
                        <a:lnSpc>
                          <a:spcPct val="150000"/>
                        </a:lnSpc>
                        <a:spcAft>
                          <a:spcPts val="0"/>
                        </a:spcAft>
                      </a:pPr>
                      <a:r>
                        <a:rPr lang="en-US" sz="1050" kern="100">
                          <a:effectLst/>
                          <a:latin typeface="Times New Roman"/>
                          <a:ea typeface="宋体"/>
                        </a:rPr>
                        <a:t>4.991</a:t>
                      </a:r>
                      <a:endParaRPr lang="zh-CN" sz="1200" kern="100">
                        <a:effectLst/>
                        <a:latin typeface="Times New Roman"/>
                        <a:ea typeface="宋体"/>
                      </a:endParaRPr>
                    </a:p>
                  </a:txBody>
                  <a:tcPr marL="68580" marR="68580" marT="0" marB="0" anchor="ctr">
                    <a:lnL>
                      <a:noFill/>
                    </a:lnL>
                    <a:lnR>
                      <a:noFill/>
                    </a:lnR>
                    <a:lnT>
                      <a:noFill/>
                    </a:lnT>
                    <a:lnB>
                      <a:noFill/>
                    </a:lnB>
                  </a:tcPr>
                </a:tc>
                <a:tc>
                  <a:txBody>
                    <a:bodyPr/>
                    <a:lstStyle/>
                    <a:p>
                      <a:pPr indent="127000" algn="ctr">
                        <a:lnSpc>
                          <a:spcPct val="150000"/>
                        </a:lnSpc>
                        <a:spcAft>
                          <a:spcPts val="0"/>
                        </a:spcAft>
                      </a:pPr>
                      <a:r>
                        <a:rPr lang="en-US" sz="1050" kern="100">
                          <a:effectLst/>
                          <a:latin typeface="Times New Roman"/>
                          <a:ea typeface="宋体"/>
                        </a:rPr>
                        <a:t>4.204</a:t>
                      </a:r>
                      <a:endParaRPr lang="zh-CN" sz="1200" kern="100">
                        <a:effectLst/>
                        <a:latin typeface="Times New Roman"/>
                        <a:ea typeface="宋体"/>
                      </a:endParaRPr>
                    </a:p>
                  </a:txBody>
                  <a:tcPr marL="68580" marR="68580" marT="0" marB="0" anchor="ctr">
                    <a:lnL>
                      <a:noFill/>
                    </a:lnL>
                    <a:lnR>
                      <a:noFill/>
                    </a:lnR>
                    <a:lnT>
                      <a:noFill/>
                    </a:lnT>
                    <a:lnB>
                      <a:noFill/>
                    </a:lnB>
                  </a:tcPr>
                </a:tc>
                <a:tc>
                  <a:txBody>
                    <a:bodyPr/>
                    <a:lstStyle/>
                    <a:p>
                      <a:pPr indent="127000" algn="ctr">
                        <a:lnSpc>
                          <a:spcPct val="150000"/>
                        </a:lnSpc>
                        <a:spcAft>
                          <a:spcPts val="0"/>
                        </a:spcAft>
                      </a:pPr>
                      <a:r>
                        <a:rPr lang="zh-CN" sz="1050" kern="100">
                          <a:effectLst/>
                          <a:latin typeface="Times New Roman"/>
                          <a:ea typeface="宋体"/>
                        </a:rPr>
                        <a:t>表面高</a:t>
                      </a:r>
                      <a:r>
                        <a:rPr lang="en-US" sz="1050" kern="100">
                          <a:effectLst/>
                          <a:latin typeface="Times New Roman"/>
                          <a:ea typeface="宋体"/>
                        </a:rPr>
                        <a:t>buckling</a:t>
                      </a:r>
                      <a:r>
                        <a:rPr lang="zh-CN" sz="1050" kern="100">
                          <a:effectLst/>
                          <a:latin typeface="Times New Roman"/>
                          <a:ea typeface="宋体"/>
                        </a:rPr>
                        <a:t>对称</a:t>
                      </a:r>
                      <a:endParaRPr lang="zh-CN" sz="1200" kern="100">
                        <a:effectLst/>
                        <a:latin typeface="Times New Roman"/>
                        <a:ea typeface="宋体"/>
                      </a:endParaRPr>
                    </a:p>
                  </a:txBody>
                  <a:tcPr marL="68580" marR="68580" marT="0" marB="0" anchor="ctr">
                    <a:lnL>
                      <a:noFill/>
                    </a:lnL>
                    <a:lnR>
                      <a:noFill/>
                    </a:lnR>
                    <a:lnT>
                      <a:noFill/>
                    </a:lnT>
                    <a:lnB>
                      <a:noFill/>
                    </a:lnB>
                  </a:tcPr>
                </a:tc>
              </a:tr>
              <a:tr h="316836">
                <a:tc>
                  <a:txBody>
                    <a:bodyPr/>
                    <a:lstStyle/>
                    <a:p>
                      <a:pPr indent="127000" algn="ctr">
                        <a:lnSpc>
                          <a:spcPct val="150000"/>
                        </a:lnSpc>
                        <a:spcAft>
                          <a:spcPts val="0"/>
                        </a:spcAft>
                      </a:pPr>
                      <a:r>
                        <a:rPr lang="en-US" sz="1050" kern="100">
                          <a:effectLst/>
                          <a:latin typeface="Times New Roman"/>
                          <a:ea typeface="宋体"/>
                        </a:rPr>
                        <a:t>2l3</a:t>
                      </a:r>
                      <a:endParaRPr lang="zh-CN" sz="1200" kern="100">
                        <a:effectLst/>
                        <a:latin typeface="Times New Roman"/>
                        <a:ea typeface="宋体"/>
                      </a:endParaRPr>
                    </a:p>
                  </a:txBody>
                  <a:tcPr marL="68580" marR="68580" marT="0" marB="0" anchor="ctr">
                    <a:lnL>
                      <a:noFill/>
                    </a:lnL>
                    <a:lnR>
                      <a:noFill/>
                    </a:lnR>
                    <a:lnT>
                      <a:noFill/>
                    </a:lnT>
                    <a:lnB>
                      <a:noFill/>
                    </a:lnB>
                  </a:tcPr>
                </a:tc>
                <a:tc>
                  <a:txBody>
                    <a:bodyPr/>
                    <a:lstStyle/>
                    <a:p>
                      <a:pPr indent="127000" algn="ctr">
                        <a:lnSpc>
                          <a:spcPct val="150000"/>
                        </a:lnSpc>
                        <a:spcAft>
                          <a:spcPts val="0"/>
                        </a:spcAft>
                      </a:pPr>
                      <a:r>
                        <a:rPr lang="en-US" sz="1050" kern="100">
                          <a:effectLst/>
                          <a:latin typeface="Times New Roman"/>
                          <a:ea typeface="宋体"/>
                        </a:rPr>
                        <a:t>2</a:t>
                      </a:r>
                      <a:r>
                        <a:rPr lang="zh-CN" sz="1050" kern="100">
                          <a:effectLst/>
                          <a:latin typeface="Times New Roman"/>
                          <a:ea typeface="宋体"/>
                        </a:rPr>
                        <a:t>×</a:t>
                      </a:r>
                      <a:r>
                        <a:rPr lang="en-US" sz="1050" kern="100">
                          <a:effectLst/>
                          <a:latin typeface="Times New Roman"/>
                          <a:ea typeface="宋体"/>
                        </a:rPr>
                        <a:t>2</a:t>
                      </a:r>
                      <a:endParaRPr lang="zh-CN" sz="1200" kern="100">
                        <a:effectLst/>
                        <a:latin typeface="Times New Roman"/>
                        <a:ea typeface="宋体"/>
                      </a:endParaRPr>
                    </a:p>
                  </a:txBody>
                  <a:tcPr marL="68580" marR="68580" marT="0" marB="0" anchor="ctr">
                    <a:lnL>
                      <a:noFill/>
                    </a:lnL>
                    <a:lnR>
                      <a:noFill/>
                    </a:lnR>
                    <a:lnT>
                      <a:noFill/>
                    </a:lnT>
                    <a:lnB>
                      <a:noFill/>
                    </a:lnB>
                  </a:tcPr>
                </a:tc>
                <a:tc>
                  <a:txBody>
                    <a:bodyPr/>
                    <a:lstStyle/>
                    <a:p>
                      <a:pPr indent="127000" algn="ctr">
                        <a:lnSpc>
                          <a:spcPct val="150000"/>
                        </a:lnSpc>
                        <a:spcAft>
                          <a:spcPts val="0"/>
                        </a:spcAft>
                      </a:pPr>
                      <a:r>
                        <a:rPr lang="en-US" sz="1050" kern="100">
                          <a:effectLst/>
                          <a:latin typeface="Times New Roman"/>
                          <a:ea typeface="宋体"/>
                        </a:rPr>
                        <a:t>C12/m1</a:t>
                      </a:r>
                      <a:endParaRPr lang="zh-CN" sz="1200" kern="100">
                        <a:effectLst/>
                        <a:latin typeface="Times New Roman"/>
                        <a:ea typeface="宋体"/>
                      </a:endParaRPr>
                    </a:p>
                  </a:txBody>
                  <a:tcPr marL="68580" marR="68580" marT="0" marB="0" anchor="ctr">
                    <a:lnL>
                      <a:noFill/>
                    </a:lnL>
                    <a:lnR>
                      <a:noFill/>
                    </a:lnR>
                    <a:lnT>
                      <a:noFill/>
                    </a:lnT>
                    <a:lnB>
                      <a:noFill/>
                    </a:lnB>
                  </a:tcPr>
                </a:tc>
                <a:tc>
                  <a:txBody>
                    <a:bodyPr/>
                    <a:lstStyle/>
                    <a:p>
                      <a:pPr indent="127000" algn="ctr">
                        <a:lnSpc>
                          <a:spcPct val="150000"/>
                        </a:lnSpc>
                        <a:spcAft>
                          <a:spcPts val="0"/>
                        </a:spcAft>
                      </a:pPr>
                      <a:r>
                        <a:rPr lang="en-US" sz="1050" kern="100">
                          <a:effectLst/>
                          <a:latin typeface="Times New Roman"/>
                          <a:ea typeface="宋体"/>
                        </a:rPr>
                        <a:t>5.063</a:t>
                      </a:r>
                      <a:endParaRPr lang="zh-CN" sz="1200" kern="100">
                        <a:effectLst/>
                        <a:latin typeface="Times New Roman"/>
                        <a:ea typeface="宋体"/>
                      </a:endParaRPr>
                    </a:p>
                  </a:txBody>
                  <a:tcPr marL="68580" marR="68580" marT="0" marB="0" anchor="ctr">
                    <a:lnL>
                      <a:noFill/>
                    </a:lnL>
                    <a:lnR>
                      <a:noFill/>
                    </a:lnR>
                    <a:lnT>
                      <a:noFill/>
                    </a:lnT>
                    <a:lnB>
                      <a:noFill/>
                    </a:lnB>
                  </a:tcPr>
                </a:tc>
                <a:tc>
                  <a:txBody>
                    <a:bodyPr/>
                    <a:lstStyle/>
                    <a:p>
                      <a:pPr indent="127000" algn="ctr">
                        <a:lnSpc>
                          <a:spcPct val="150000"/>
                        </a:lnSpc>
                        <a:spcAft>
                          <a:spcPts val="0"/>
                        </a:spcAft>
                      </a:pPr>
                      <a:r>
                        <a:rPr lang="en-US" sz="1050" kern="100">
                          <a:effectLst/>
                          <a:latin typeface="Times New Roman"/>
                          <a:ea typeface="宋体"/>
                        </a:rPr>
                        <a:t>4.257</a:t>
                      </a:r>
                      <a:endParaRPr lang="zh-CN" sz="1200" kern="100">
                        <a:effectLst/>
                        <a:latin typeface="Times New Roman"/>
                        <a:ea typeface="宋体"/>
                      </a:endParaRPr>
                    </a:p>
                  </a:txBody>
                  <a:tcPr marL="68580" marR="68580" marT="0" marB="0" anchor="ctr">
                    <a:lnL>
                      <a:noFill/>
                    </a:lnL>
                    <a:lnR>
                      <a:noFill/>
                    </a:lnR>
                    <a:lnT>
                      <a:noFill/>
                    </a:lnT>
                    <a:lnB>
                      <a:noFill/>
                    </a:lnB>
                  </a:tcPr>
                </a:tc>
                <a:tc>
                  <a:txBody>
                    <a:bodyPr/>
                    <a:lstStyle/>
                    <a:p>
                      <a:pPr indent="127000" algn="ctr">
                        <a:lnSpc>
                          <a:spcPct val="150000"/>
                        </a:lnSpc>
                        <a:spcAft>
                          <a:spcPts val="0"/>
                        </a:spcAft>
                      </a:pPr>
                      <a:r>
                        <a:rPr lang="zh-CN" sz="1050" kern="100">
                          <a:effectLst/>
                          <a:latin typeface="Times New Roman"/>
                          <a:ea typeface="宋体"/>
                        </a:rPr>
                        <a:t>表面高</a:t>
                      </a:r>
                      <a:r>
                        <a:rPr lang="en-US" sz="1050" kern="100">
                          <a:effectLst/>
                          <a:latin typeface="Times New Roman"/>
                          <a:ea typeface="宋体"/>
                        </a:rPr>
                        <a:t>buckling</a:t>
                      </a:r>
                      <a:r>
                        <a:rPr lang="zh-CN" sz="1050" kern="100">
                          <a:effectLst/>
                          <a:latin typeface="Times New Roman"/>
                          <a:ea typeface="宋体"/>
                        </a:rPr>
                        <a:t>斜对称</a:t>
                      </a:r>
                      <a:endParaRPr lang="zh-CN" sz="1200" kern="100">
                        <a:effectLst/>
                        <a:latin typeface="Times New Roman"/>
                        <a:ea typeface="宋体"/>
                      </a:endParaRPr>
                    </a:p>
                  </a:txBody>
                  <a:tcPr marL="68580" marR="68580" marT="0" marB="0" anchor="ctr">
                    <a:lnL>
                      <a:noFill/>
                    </a:lnL>
                    <a:lnR>
                      <a:noFill/>
                    </a:lnR>
                    <a:lnT>
                      <a:noFill/>
                    </a:lnT>
                    <a:lnB>
                      <a:noFill/>
                    </a:lnB>
                  </a:tcPr>
                </a:tc>
              </a:tr>
              <a:tr h="316836">
                <a:tc>
                  <a:txBody>
                    <a:bodyPr/>
                    <a:lstStyle/>
                    <a:p>
                      <a:pPr indent="127000" algn="ctr">
                        <a:lnSpc>
                          <a:spcPct val="150000"/>
                        </a:lnSpc>
                        <a:spcAft>
                          <a:spcPts val="0"/>
                        </a:spcAft>
                      </a:pPr>
                      <a:r>
                        <a:rPr lang="en-US" sz="1050" kern="100">
                          <a:effectLst/>
                          <a:latin typeface="Times New Roman"/>
                          <a:ea typeface="宋体"/>
                        </a:rPr>
                        <a:t>2lh</a:t>
                      </a:r>
                      <a:endParaRPr lang="zh-CN" sz="1200" kern="100">
                        <a:effectLst/>
                        <a:latin typeface="Times New Roman"/>
                        <a:ea typeface="宋体"/>
                      </a:endParaRPr>
                    </a:p>
                  </a:txBody>
                  <a:tcPr marL="68580" marR="68580" marT="0" marB="0" anchor="ctr">
                    <a:lnL>
                      <a:noFill/>
                    </a:lnL>
                    <a:lnR>
                      <a:noFill/>
                    </a:lnR>
                    <a:lnT>
                      <a:noFill/>
                    </a:lnT>
                    <a:lnB>
                      <a:noFill/>
                    </a:lnB>
                  </a:tcPr>
                </a:tc>
                <a:tc>
                  <a:txBody>
                    <a:bodyPr/>
                    <a:lstStyle/>
                    <a:p>
                      <a:pPr indent="127000" algn="ctr">
                        <a:lnSpc>
                          <a:spcPct val="150000"/>
                        </a:lnSpc>
                        <a:spcAft>
                          <a:spcPts val="0"/>
                        </a:spcAft>
                      </a:pPr>
                      <a:r>
                        <a:rPr lang="en-US" sz="1050" kern="100" dirty="0">
                          <a:effectLst/>
                          <a:latin typeface="Times New Roman"/>
                          <a:ea typeface="宋体"/>
                        </a:rPr>
                        <a:t>2</a:t>
                      </a:r>
                      <a:r>
                        <a:rPr lang="zh-CN" sz="1050" kern="100" dirty="0">
                          <a:effectLst/>
                          <a:latin typeface="Times New Roman"/>
                          <a:ea typeface="宋体"/>
                        </a:rPr>
                        <a:t>×</a:t>
                      </a:r>
                      <a:r>
                        <a:rPr lang="en-US" sz="1050" kern="100" dirty="0">
                          <a:effectLst/>
                          <a:latin typeface="Times New Roman"/>
                          <a:ea typeface="宋体"/>
                        </a:rPr>
                        <a:t>2</a:t>
                      </a:r>
                      <a:endParaRPr lang="zh-CN" sz="1200" kern="100" dirty="0">
                        <a:effectLst/>
                        <a:latin typeface="Times New Roman"/>
                        <a:ea typeface="宋体"/>
                      </a:endParaRPr>
                    </a:p>
                  </a:txBody>
                  <a:tcPr marL="68580" marR="68580" marT="0" marB="0" anchor="ctr">
                    <a:lnL>
                      <a:noFill/>
                    </a:lnL>
                    <a:lnR>
                      <a:noFill/>
                    </a:lnR>
                    <a:lnT>
                      <a:noFill/>
                    </a:lnT>
                    <a:lnB>
                      <a:noFill/>
                    </a:lnB>
                  </a:tcPr>
                </a:tc>
                <a:tc>
                  <a:txBody>
                    <a:bodyPr/>
                    <a:lstStyle/>
                    <a:p>
                      <a:pPr indent="127000" algn="ctr">
                        <a:lnSpc>
                          <a:spcPct val="150000"/>
                        </a:lnSpc>
                        <a:spcAft>
                          <a:spcPts val="0"/>
                        </a:spcAft>
                      </a:pPr>
                      <a:r>
                        <a:rPr lang="en-US" sz="1050" kern="100">
                          <a:effectLst/>
                          <a:latin typeface="Times New Roman"/>
                          <a:ea typeface="宋体"/>
                        </a:rPr>
                        <a:t>P1</a:t>
                      </a:r>
                      <a:endParaRPr lang="zh-CN" sz="1200" kern="100">
                        <a:effectLst/>
                        <a:latin typeface="Times New Roman"/>
                        <a:ea typeface="宋体"/>
                      </a:endParaRPr>
                    </a:p>
                  </a:txBody>
                  <a:tcPr marL="68580" marR="68580" marT="0" marB="0" anchor="ctr">
                    <a:lnL>
                      <a:noFill/>
                    </a:lnL>
                    <a:lnR>
                      <a:noFill/>
                    </a:lnR>
                    <a:lnT>
                      <a:noFill/>
                    </a:lnT>
                    <a:lnB>
                      <a:noFill/>
                    </a:lnB>
                  </a:tcPr>
                </a:tc>
                <a:tc>
                  <a:txBody>
                    <a:bodyPr/>
                    <a:lstStyle/>
                    <a:p>
                      <a:pPr indent="127000" algn="ctr">
                        <a:lnSpc>
                          <a:spcPct val="150000"/>
                        </a:lnSpc>
                        <a:spcAft>
                          <a:spcPts val="0"/>
                        </a:spcAft>
                      </a:pPr>
                      <a:r>
                        <a:rPr lang="en-US" sz="1050" kern="100" dirty="0">
                          <a:effectLst/>
                          <a:latin typeface="Times New Roman"/>
                          <a:ea typeface="宋体"/>
                        </a:rPr>
                        <a:t>5.073</a:t>
                      </a:r>
                      <a:endParaRPr lang="zh-CN" sz="1200" kern="100" dirty="0">
                        <a:effectLst/>
                        <a:latin typeface="Times New Roman"/>
                        <a:ea typeface="宋体"/>
                      </a:endParaRPr>
                    </a:p>
                  </a:txBody>
                  <a:tcPr marL="68580" marR="68580" marT="0" marB="0" anchor="ctr">
                    <a:lnL>
                      <a:noFill/>
                    </a:lnL>
                    <a:lnR>
                      <a:noFill/>
                    </a:lnR>
                    <a:lnT>
                      <a:noFill/>
                    </a:lnT>
                    <a:lnB>
                      <a:noFill/>
                    </a:lnB>
                  </a:tcPr>
                </a:tc>
                <a:tc>
                  <a:txBody>
                    <a:bodyPr/>
                    <a:lstStyle/>
                    <a:p>
                      <a:pPr indent="127000" algn="ctr">
                        <a:lnSpc>
                          <a:spcPct val="150000"/>
                        </a:lnSpc>
                        <a:spcAft>
                          <a:spcPts val="0"/>
                        </a:spcAft>
                      </a:pPr>
                      <a:r>
                        <a:rPr lang="en-US" sz="1050" kern="100">
                          <a:effectLst/>
                          <a:latin typeface="Times New Roman"/>
                          <a:ea typeface="宋体"/>
                        </a:rPr>
                        <a:t>4.216</a:t>
                      </a:r>
                      <a:endParaRPr lang="zh-CN" sz="1200" kern="100">
                        <a:effectLst/>
                        <a:latin typeface="Times New Roman"/>
                        <a:ea typeface="宋体"/>
                      </a:endParaRPr>
                    </a:p>
                  </a:txBody>
                  <a:tcPr marL="68580" marR="68580" marT="0" marB="0" anchor="ctr">
                    <a:lnL>
                      <a:noFill/>
                    </a:lnL>
                    <a:lnR>
                      <a:noFill/>
                    </a:lnR>
                    <a:lnT>
                      <a:noFill/>
                    </a:lnT>
                    <a:lnB>
                      <a:noFill/>
                    </a:lnB>
                  </a:tcPr>
                </a:tc>
                <a:tc>
                  <a:txBody>
                    <a:bodyPr/>
                    <a:lstStyle/>
                    <a:p>
                      <a:pPr indent="127000" algn="ctr">
                        <a:lnSpc>
                          <a:spcPct val="150000"/>
                        </a:lnSpc>
                        <a:spcAft>
                          <a:spcPts val="0"/>
                        </a:spcAft>
                      </a:pPr>
                      <a:r>
                        <a:rPr lang="zh-CN" sz="1050" kern="100">
                          <a:effectLst/>
                          <a:latin typeface="Times New Roman"/>
                          <a:ea typeface="宋体"/>
                        </a:rPr>
                        <a:t>上表面高</a:t>
                      </a:r>
                      <a:r>
                        <a:rPr lang="en-US" sz="1050" kern="100">
                          <a:effectLst/>
                          <a:latin typeface="Times New Roman"/>
                          <a:ea typeface="宋体"/>
                        </a:rPr>
                        <a:t>buckling</a:t>
                      </a:r>
                      <a:endParaRPr lang="zh-CN" sz="1200" kern="100">
                        <a:effectLst/>
                        <a:latin typeface="Times New Roman"/>
                        <a:ea typeface="宋体"/>
                      </a:endParaRPr>
                    </a:p>
                  </a:txBody>
                  <a:tcPr marL="68580" marR="68580" marT="0" marB="0" anchor="ctr">
                    <a:lnL>
                      <a:noFill/>
                    </a:lnL>
                    <a:lnR>
                      <a:noFill/>
                    </a:lnR>
                    <a:lnT>
                      <a:noFill/>
                    </a:lnT>
                    <a:lnB>
                      <a:noFill/>
                    </a:lnB>
                  </a:tcPr>
                </a:tc>
              </a:tr>
              <a:tr h="316836">
                <a:tc>
                  <a:txBody>
                    <a:bodyPr/>
                    <a:lstStyle/>
                    <a:p>
                      <a:pPr indent="127000" algn="ctr">
                        <a:lnSpc>
                          <a:spcPct val="150000"/>
                        </a:lnSpc>
                        <a:spcAft>
                          <a:spcPts val="0"/>
                        </a:spcAft>
                      </a:pPr>
                      <a:r>
                        <a:rPr lang="en-US" sz="1050" kern="100">
                          <a:effectLst/>
                          <a:latin typeface="Times New Roman"/>
                          <a:ea typeface="宋体"/>
                        </a:rPr>
                        <a:t>2lr3</a:t>
                      </a:r>
                      <a:endParaRPr lang="zh-CN" sz="1200" kern="100">
                        <a:effectLst/>
                        <a:latin typeface="Times New Roman"/>
                        <a:ea typeface="宋体"/>
                      </a:endParaRPr>
                    </a:p>
                  </a:txBody>
                  <a:tcPr marL="68580" marR="68580" marT="0" marB="0" anchor="ctr">
                    <a:lnL>
                      <a:noFill/>
                    </a:lnL>
                    <a:lnR>
                      <a:noFill/>
                    </a:lnR>
                    <a:lnT>
                      <a:noFill/>
                    </a:lnT>
                    <a:lnB>
                      <a:noFill/>
                    </a:lnB>
                  </a:tcPr>
                </a:tc>
                <a:tc>
                  <a:txBody>
                    <a:bodyPr/>
                    <a:lstStyle/>
                    <a:p>
                      <a:pPr indent="127000" algn="ctr">
                        <a:lnSpc>
                          <a:spcPct val="150000"/>
                        </a:lnSpc>
                        <a:spcAft>
                          <a:spcPts val="0"/>
                        </a:spcAft>
                      </a:pPr>
                      <a:r>
                        <a:rPr lang="zh-CN" sz="1050" kern="100">
                          <a:effectLst/>
                          <a:latin typeface="Times New Roman"/>
                          <a:ea typeface="宋体"/>
                        </a:rPr>
                        <a:t>√</a:t>
                      </a:r>
                      <a:r>
                        <a:rPr lang="en-US" sz="1050" kern="100">
                          <a:effectLst/>
                          <a:latin typeface="Times New Roman"/>
                          <a:ea typeface="宋体"/>
                        </a:rPr>
                        <a:t>3</a:t>
                      </a:r>
                      <a:r>
                        <a:rPr lang="zh-CN" sz="1050" kern="100">
                          <a:effectLst/>
                          <a:latin typeface="Times New Roman"/>
                          <a:ea typeface="宋体"/>
                        </a:rPr>
                        <a:t>×√</a:t>
                      </a:r>
                      <a:r>
                        <a:rPr lang="en-US" sz="1050" kern="100">
                          <a:effectLst/>
                          <a:latin typeface="Times New Roman"/>
                          <a:ea typeface="宋体"/>
                        </a:rPr>
                        <a:t>3</a:t>
                      </a:r>
                      <a:endParaRPr lang="zh-CN" sz="1200" kern="100">
                        <a:effectLst/>
                        <a:latin typeface="Times New Roman"/>
                        <a:ea typeface="宋体"/>
                      </a:endParaRPr>
                    </a:p>
                  </a:txBody>
                  <a:tcPr marL="68580" marR="68580" marT="0" marB="0" anchor="ctr">
                    <a:lnL>
                      <a:noFill/>
                    </a:lnL>
                    <a:lnR>
                      <a:noFill/>
                    </a:lnR>
                    <a:lnT>
                      <a:noFill/>
                    </a:lnT>
                    <a:lnB>
                      <a:noFill/>
                    </a:lnB>
                  </a:tcPr>
                </a:tc>
                <a:tc>
                  <a:txBody>
                    <a:bodyPr/>
                    <a:lstStyle/>
                    <a:p>
                      <a:pPr indent="127000" algn="ctr">
                        <a:lnSpc>
                          <a:spcPct val="150000"/>
                        </a:lnSpc>
                        <a:spcAft>
                          <a:spcPts val="0"/>
                        </a:spcAft>
                      </a:pPr>
                      <a:r>
                        <a:rPr lang="en-US" sz="1050" kern="100">
                          <a:effectLst/>
                          <a:latin typeface="Times New Roman"/>
                          <a:ea typeface="宋体"/>
                        </a:rPr>
                        <a:t>P1</a:t>
                      </a:r>
                      <a:endParaRPr lang="zh-CN" sz="1200" kern="100">
                        <a:effectLst/>
                        <a:latin typeface="Times New Roman"/>
                        <a:ea typeface="宋体"/>
                      </a:endParaRPr>
                    </a:p>
                  </a:txBody>
                  <a:tcPr marL="68580" marR="68580" marT="0" marB="0" anchor="ctr">
                    <a:lnL>
                      <a:noFill/>
                    </a:lnL>
                    <a:lnR>
                      <a:noFill/>
                    </a:lnR>
                    <a:lnT>
                      <a:noFill/>
                    </a:lnT>
                    <a:lnB>
                      <a:noFill/>
                    </a:lnB>
                  </a:tcPr>
                </a:tc>
                <a:tc>
                  <a:txBody>
                    <a:bodyPr/>
                    <a:lstStyle/>
                    <a:p>
                      <a:pPr indent="127000" algn="ctr">
                        <a:lnSpc>
                          <a:spcPct val="150000"/>
                        </a:lnSpc>
                        <a:spcAft>
                          <a:spcPts val="0"/>
                        </a:spcAft>
                      </a:pPr>
                      <a:r>
                        <a:rPr lang="en-US" sz="1050" kern="100">
                          <a:effectLst/>
                          <a:latin typeface="Times New Roman"/>
                          <a:ea typeface="宋体"/>
                        </a:rPr>
                        <a:t>-</a:t>
                      </a:r>
                      <a:endParaRPr lang="zh-CN" sz="1200" kern="100">
                        <a:effectLst/>
                        <a:latin typeface="Times New Roman"/>
                        <a:ea typeface="宋体"/>
                      </a:endParaRPr>
                    </a:p>
                  </a:txBody>
                  <a:tcPr marL="68580" marR="68580" marT="0" marB="0" anchor="ctr">
                    <a:lnL>
                      <a:noFill/>
                    </a:lnL>
                    <a:lnR>
                      <a:noFill/>
                    </a:lnR>
                    <a:lnT>
                      <a:noFill/>
                    </a:lnT>
                    <a:lnB>
                      <a:noFill/>
                    </a:lnB>
                  </a:tcPr>
                </a:tc>
                <a:tc>
                  <a:txBody>
                    <a:bodyPr/>
                    <a:lstStyle/>
                    <a:p>
                      <a:pPr indent="127000" algn="ctr">
                        <a:lnSpc>
                          <a:spcPct val="150000"/>
                        </a:lnSpc>
                        <a:spcAft>
                          <a:spcPts val="0"/>
                        </a:spcAft>
                      </a:pPr>
                      <a:r>
                        <a:rPr lang="en-US" sz="1050" kern="100" dirty="0">
                          <a:effectLst/>
                          <a:latin typeface="Times New Roman"/>
                          <a:ea typeface="宋体"/>
                        </a:rPr>
                        <a:t>4.225</a:t>
                      </a:r>
                      <a:endParaRPr lang="zh-CN" sz="1200" kern="100" dirty="0">
                        <a:effectLst/>
                        <a:latin typeface="Times New Roman"/>
                        <a:ea typeface="宋体"/>
                      </a:endParaRPr>
                    </a:p>
                  </a:txBody>
                  <a:tcPr marL="68580" marR="68580" marT="0" marB="0" anchor="ctr">
                    <a:lnL>
                      <a:noFill/>
                    </a:lnL>
                    <a:lnR>
                      <a:noFill/>
                    </a:lnR>
                    <a:lnT>
                      <a:noFill/>
                    </a:lnT>
                    <a:lnB>
                      <a:noFill/>
                    </a:lnB>
                  </a:tcPr>
                </a:tc>
                <a:tc>
                  <a:txBody>
                    <a:bodyPr/>
                    <a:lstStyle/>
                    <a:p>
                      <a:pPr indent="127000" algn="ctr">
                        <a:lnSpc>
                          <a:spcPct val="150000"/>
                        </a:lnSpc>
                        <a:spcAft>
                          <a:spcPts val="0"/>
                        </a:spcAft>
                      </a:pPr>
                      <a:r>
                        <a:rPr lang="zh-CN" sz="1050" kern="100">
                          <a:effectLst/>
                          <a:latin typeface="Times New Roman"/>
                          <a:ea typeface="宋体"/>
                        </a:rPr>
                        <a:t>上下微</a:t>
                      </a:r>
                      <a:r>
                        <a:rPr lang="en-US" sz="1050" kern="100">
                          <a:effectLst/>
                          <a:latin typeface="Times New Roman"/>
                          <a:ea typeface="宋体"/>
                        </a:rPr>
                        <a:t>buckling</a:t>
                      </a:r>
                      <a:r>
                        <a:rPr lang="zh-CN" sz="1050" kern="100">
                          <a:effectLst/>
                          <a:latin typeface="Times New Roman"/>
                          <a:ea typeface="宋体"/>
                        </a:rPr>
                        <a:t>对称</a:t>
                      </a:r>
                      <a:endParaRPr lang="zh-CN" sz="1200" kern="100">
                        <a:effectLst/>
                        <a:latin typeface="Times New Roman"/>
                        <a:ea typeface="宋体"/>
                      </a:endParaRPr>
                    </a:p>
                  </a:txBody>
                  <a:tcPr marL="68580" marR="68580" marT="0" marB="0" anchor="ctr">
                    <a:lnL>
                      <a:noFill/>
                    </a:lnL>
                    <a:lnR>
                      <a:noFill/>
                    </a:lnR>
                    <a:lnT>
                      <a:noFill/>
                    </a:lnT>
                    <a:lnB>
                      <a:noFill/>
                    </a:lnB>
                  </a:tcPr>
                </a:tc>
              </a:tr>
              <a:tr h="316836">
                <a:tc>
                  <a:txBody>
                    <a:bodyPr/>
                    <a:lstStyle/>
                    <a:p>
                      <a:pPr indent="127000" algn="ctr">
                        <a:lnSpc>
                          <a:spcPct val="150000"/>
                        </a:lnSpc>
                        <a:spcAft>
                          <a:spcPts val="0"/>
                        </a:spcAft>
                      </a:pPr>
                      <a:r>
                        <a:rPr lang="en-US" sz="1050" kern="100">
                          <a:effectLst/>
                          <a:latin typeface="Times New Roman"/>
                          <a:ea typeface="宋体"/>
                        </a:rPr>
                        <a:t>3l1</a:t>
                      </a:r>
                      <a:endParaRPr lang="zh-CN" sz="1200" kern="100">
                        <a:effectLst/>
                        <a:latin typeface="Times New Roman"/>
                        <a:ea typeface="宋体"/>
                      </a:endParaRPr>
                    </a:p>
                  </a:txBody>
                  <a:tcPr marL="68580" marR="68580" marT="0" marB="0" anchor="ctr">
                    <a:lnL>
                      <a:noFill/>
                    </a:lnL>
                    <a:lnR>
                      <a:noFill/>
                    </a:lnR>
                    <a:lnT>
                      <a:noFill/>
                    </a:lnT>
                    <a:lnB>
                      <a:noFill/>
                    </a:lnB>
                  </a:tcPr>
                </a:tc>
                <a:tc>
                  <a:txBody>
                    <a:bodyPr/>
                    <a:lstStyle/>
                    <a:p>
                      <a:pPr indent="127000" algn="ctr">
                        <a:lnSpc>
                          <a:spcPct val="150000"/>
                        </a:lnSpc>
                        <a:spcAft>
                          <a:spcPts val="0"/>
                        </a:spcAft>
                      </a:pPr>
                      <a:r>
                        <a:rPr lang="en-US" sz="1050" kern="100">
                          <a:effectLst/>
                          <a:latin typeface="Times New Roman"/>
                          <a:ea typeface="宋体"/>
                        </a:rPr>
                        <a:t>2</a:t>
                      </a:r>
                      <a:r>
                        <a:rPr lang="zh-CN" sz="1050" kern="100">
                          <a:effectLst/>
                          <a:latin typeface="Times New Roman"/>
                          <a:ea typeface="宋体"/>
                        </a:rPr>
                        <a:t>×</a:t>
                      </a:r>
                      <a:r>
                        <a:rPr lang="en-US" sz="1050" kern="100">
                          <a:effectLst/>
                          <a:latin typeface="Times New Roman"/>
                          <a:ea typeface="宋体"/>
                        </a:rPr>
                        <a:t>1</a:t>
                      </a:r>
                      <a:endParaRPr lang="zh-CN" sz="1200" kern="100">
                        <a:effectLst/>
                        <a:latin typeface="Times New Roman"/>
                        <a:ea typeface="宋体"/>
                      </a:endParaRPr>
                    </a:p>
                  </a:txBody>
                  <a:tcPr marL="68580" marR="68580" marT="0" marB="0" anchor="ctr">
                    <a:lnL>
                      <a:noFill/>
                    </a:lnL>
                    <a:lnR>
                      <a:noFill/>
                    </a:lnR>
                    <a:lnT>
                      <a:noFill/>
                    </a:lnT>
                    <a:lnB>
                      <a:noFill/>
                    </a:lnB>
                  </a:tcPr>
                </a:tc>
                <a:tc>
                  <a:txBody>
                    <a:bodyPr/>
                    <a:lstStyle/>
                    <a:p>
                      <a:pPr indent="127000" algn="ctr">
                        <a:lnSpc>
                          <a:spcPct val="150000"/>
                        </a:lnSpc>
                        <a:spcAft>
                          <a:spcPts val="0"/>
                        </a:spcAft>
                      </a:pPr>
                      <a:r>
                        <a:rPr lang="en-US" sz="1050" kern="100">
                          <a:effectLst/>
                          <a:latin typeface="Times New Roman"/>
                          <a:ea typeface="宋体"/>
                        </a:rPr>
                        <a:t>P121/m1</a:t>
                      </a:r>
                      <a:endParaRPr lang="zh-CN" sz="1200" kern="100">
                        <a:effectLst/>
                        <a:latin typeface="Times New Roman"/>
                        <a:ea typeface="宋体"/>
                      </a:endParaRPr>
                    </a:p>
                  </a:txBody>
                  <a:tcPr marL="68580" marR="68580" marT="0" marB="0" anchor="ctr">
                    <a:lnL>
                      <a:noFill/>
                    </a:lnL>
                    <a:lnR>
                      <a:noFill/>
                    </a:lnR>
                    <a:lnT>
                      <a:noFill/>
                    </a:lnT>
                    <a:lnB>
                      <a:noFill/>
                    </a:lnB>
                  </a:tcPr>
                </a:tc>
                <a:tc>
                  <a:txBody>
                    <a:bodyPr/>
                    <a:lstStyle/>
                    <a:p>
                      <a:pPr indent="127000" algn="ctr">
                        <a:lnSpc>
                          <a:spcPct val="150000"/>
                        </a:lnSpc>
                        <a:spcAft>
                          <a:spcPts val="0"/>
                        </a:spcAft>
                      </a:pPr>
                      <a:r>
                        <a:rPr lang="en-US" sz="1050" kern="100">
                          <a:effectLst/>
                          <a:latin typeface="Times New Roman"/>
                          <a:ea typeface="宋体"/>
                        </a:rPr>
                        <a:t>5.138</a:t>
                      </a:r>
                      <a:endParaRPr lang="zh-CN" sz="1200" kern="100">
                        <a:effectLst/>
                        <a:latin typeface="Times New Roman"/>
                        <a:ea typeface="宋体"/>
                      </a:endParaRPr>
                    </a:p>
                  </a:txBody>
                  <a:tcPr marL="68580" marR="68580" marT="0" marB="0" anchor="ctr">
                    <a:lnL>
                      <a:noFill/>
                    </a:lnL>
                    <a:lnR>
                      <a:noFill/>
                    </a:lnR>
                    <a:lnT>
                      <a:noFill/>
                    </a:lnT>
                    <a:lnB>
                      <a:noFill/>
                    </a:lnB>
                  </a:tcPr>
                </a:tc>
                <a:tc>
                  <a:txBody>
                    <a:bodyPr/>
                    <a:lstStyle/>
                    <a:p>
                      <a:pPr indent="127000" algn="ctr">
                        <a:lnSpc>
                          <a:spcPct val="150000"/>
                        </a:lnSpc>
                        <a:spcAft>
                          <a:spcPts val="0"/>
                        </a:spcAft>
                      </a:pPr>
                      <a:r>
                        <a:rPr lang="en-US" sz="1050" kern="100">
                          <a:effectLst/>
                          <a:latin typeface="Times New Roman"/>
                          <a:ea typeface="宋体"/>
                        </a:rPr>
                        <a:t>4.337</a:t>
                      </a:r>
                      <a:endParaRPr lang="zh-CN" sz="1200" kern="100">
                        <a:effectLst/>
                        <a:latin typeface="Times New Roman"/>
                        <a:ea typeface="宋体"/>
                      </a:endParaRPr>
                    </a:p>
                  </a:txBody>
                  <a:tcPr marL="68580" marR="68580" marT="0" marB="0" anchor="ctr">
                    <a:lnL>
                      <a:noFill/>
                    </a:lnL>
                    <a:lnR>
                      <a:noFill/>
                    </a:lnR>
                    <a:lnT>
                      <a:noFill/>
                    </a:lnT>
                    <a:lnB>
                      <a:noFill/>
                    </a:lnB>
                  </a:tcPr>
                </a:tc>
                <a:tc>
                  <a:txBody>
                    <a:bodyPr/>
                    <a:lstStyle/>
                    <a:p>
                      <a:pPr indent="127000" algn="ctr">
                        <a:lnSpc>
                          <a:spcPct val="150000"/>
                        </a:lnSpc>
                        <a:spcAft>
                          <a:spcPts val="0"/>
                        </a:spcAft>
                      </a:pPr>
                      <a:r>
                        <a:rPr lang="en-US" sz="1050" kern="100">
                          <a:effectLst/>
                          <a:latin typeface="Times New Roman"/>
                          <a:ea typeface="宋体"/>
                        </a:rPr>
                        <a:t>-</a:t>
                      </a:r>
                      <a:endParaRPr lang="zh-CN" sz="1200" kern="100">
                        <a:effectLst/>
                        <a:latin typeface="Times New Roman"/>
                        <a:ea typeface="宋体"/>
                      </a:endParaRPr>
                    </a:p>
                  </a:txBody>
                  <a:tcPr marL="68580" marR="68580" marT="0" marB="0" anchor="ctr">
                    <a:lnL>
                      <a:noFill/>
                    </a:lnL>
                    <a:lnR>
                      <a:noFill/>
                    </a:lnR>
                    <a:lnT>
                      <a:noFill/>
                    </a:lnT>
                    <a:lnB>
                      <a:noFill/>
                    </a:lnB>
                  </a:tcPr>
                </a:tc>
              </a:tr>
              <a:tr h="316836">
                <a:tc>
                  <a:txBody>
                    <a:bodyPr/>
                    <a:lstStyle/>
                    <a:p>
                      <a:pPr indent="127000" algn="ctr">
                        <a:lnSpc>
                          <a:spcPct val="150000"/>
                        </a:lnSpc>
                        <a:spcAft>
                          <a:spcPts val="0"/>
                        </a:spcAft>
                      </a:pPr>
                      <a:r>
                        <a:rPr lang="en-US" sz="1050" kern="100">
                          <a:effectLst/>
                          <a:latin typeface="Times New Roman"/>
                          <a:ea typeface="宋体"/>
                        </a:rPr>
                        <a:t>3l2</a:t>
                      </a:r>
                      <a:endParaRPr lang="zh-CN" sz="1200" kern="100">
                        <a:effectLst/>
                        <a:latin typeface="Times New Roman"/>
                        <a:ea typeface="宋体"/>
                      </a:endParaRPr>
                    </a:p>
                  </a:txBody>
                  <a:tcPr marL="68580" marR="68580" marT="0" marB="0" anchor="ctr">
                    <a:lnL>
                      <a:noFill/>
                    </a:lnL>
                    <a:lnR>
                      <a:noFill/>
                    </a:lnR>
                    <a:lnT>
                      <a:noFill/>
                    </a:lnT>
                    <a:lnB>
                      <a:noFill/>
                    </a:lnB>
                  </a:tcPr>
                </a:tc>
                <a:tc>
                  <a:txBody>
                    <a:bodyPr/>
                    <a:lstStyle/>
                    <a:p>
                      <a:pPr indent="127000" algn="ctr">
                        <a:lnSpc>
                          <a:spcPct val="150000"/>
                        </a:lnSpc>
                        <a:spcAft>
                          <a:spcPts val="0"/>
                        </a:spcAft>
                      </a:pPr>
                      <a:r>
                        <a:rPr lang="en-US" sz="1050" kern="100">
                          <a:effectLst/>
                          <a:latin typeface="Times New Roman"/>
                          <a:ea typeface="宋体"/>
                        </a:rPr>
                        <a:t>2</a:t>
                      </a:r>
                      <a:r>
                        <a:rPr lang="zh-CN" sz="1050" kern="100">
                          <a:effectLst/>
                          <a:latin typeface="Times New Roman"/>
                          <a:ea typeface="宋体"/>
                        </a:rPr>
                        <a:t>×</a:t>
                      </a:r>
                      <a:r>
                        <a:rPr lang="en-US" sz="1050" kern="100">
                          <a:effectLst/>
                          <a:latin typeface="Times New Roman"/>
                          <a:ea typeface="宋体"/>
                        </a:rPr>
                        <a:t>1</a:t>
                      </a:r>
                      <a:endParaRPr lang="zh-CN" sz="1200" kern="100">
                        <a:effectLst/>
                        <a:latin typeface="Times New Roman"/>
                        <a:ea typeface="宋体"/>
                      </a:endParaRPr>
                    </a:p>
                  </a:txBody>
                  <a:tcPr marL="68580" marR="68580" marT="0" marB="0" anchor="ctr">
                    <a:lnL>
                      <a:noFill/>
                    </a:lnL>
                    <a:lnR>
                      <a:noFill/>
                    </a:lnR>
                    <a:lnT>
                      <a:noFill/>
                    </a:lnT>
                    <a:lnB>
                      <a:noFill/>
                    </a:lnB>
                  </a:tcPr>
                </a:tc>
                <a:tc>
                  <a:txBody>
                    <a:bodyPr/>
                    <a:lstStyle/>
                    <a:p>
                      <a:pPr indent="127000" algn="ctr">
                        <a:lnSpc>
                          <a:spcPct val="150000"/>
                        </a:lnSpc>
                        <a:spcAft>
                          <a:spcPts val="0"/>
                        </a:spcAft>
                      </a:pPr>
                      <a:r>
                        <a:rPr lang="en-US" sz="1050" kern="100">
                          <a:effectLst/>
                          <a:latin typeface="Times New Roman"/>
                          <a:ea typeface="宋体"/>
                        </a:rPr>
                        <a:t>P1</a:t>
                      </a:r>
                      <a:endParaRPr lang="zh-CN" sz="1200" kern="100">
                        <a:effectLst/>
                        <a:latin typeface="Times New Roman"/>
                        <a:ea typeface="宋体"/>
                      </a:endParaRPr>
                    </a:p>
                  </a:txBody>
                  <a:tcPr marL="68580" marR="68580" marT="0" marB="0" anchor="ctr">
                    <a:lnL>
                      <a:noFill/>
                    </a:lnL>
                    <a:lnR>
                      <a:noFill/>
                    </a:lnR>
                    <a:lnT>
                      <a:noFill/>
                    </a:lnT>
                    <a:lnB>
                      <a:noFill/>
                    </a:lnB>
                  </a:tcPr>
                </a:tc>
                <a:tc>
                  <a:txBody>
                    <a:bodyPr/>
                    <a:lstStyle/>
                    <a:p>
                      <a:pPr indent="127000" algn="ctr">
                        <a:lnSpc>
                          <a:spcPct val="150000"/>
                        </a:lnSpc>
                        <a:spcAft>
                          <a:spcPts val="0"/>
                        </a:spcAft>
                      </a:pPr>
                      <a:r>
                        <a:rPr lang="en-US" sz="1050" kern="100">
                          <a:effectLst/>
                          <a:latin typeface="Times New Roman"/>
                          <a:ea typeface="宋体"/>
                        </a:rPr>
                        <a:t>5.135</a:t>
                      </a:r>
                      <a:endParaRPr lang="zh-CN" sz="1200" kern="100">
                        <a:effectLst/>
                        <a:latin typeface="Times New Roman"/>
                        <a:ea typeface="宋体"/>
                      </a:endParaRPr>
                    </a:p>
                  </a:txBody>
                  <a:tcPr marL="68580" marR="68580" marT="0" marB="0" anchor="ctr">
                    <a:lnL>
                      <a:noFill/>
                    </a:lnL>
                    <a:lnR>
                      <a:noFill/>
                    </a:lnR>
                    <a:lnT>
                      <a:noFill/>
                    </a:lnT>
                    <a:lnB>
                      <a:noFill/>
                    </a:lnB>
                  </a:tcPr>
                </a:tc>
                <a:tc>
                  <a:txBody>
                    <a:bodyPr/>
                    <a:lstStyle/>
                    <a:p>
                      <a:pPr indent="127000" algn="ctr">
                        <a:lnSpc>
                          <a:spcPct val="150000"/>
                        </a:lnSpc>
                        <a:spcAft>
                          <a:spcPts val="0"/>
                        </a:spcAft>
                      </a:pPr>
                      <a:r>
                        <a:rPr lang="en-US" sz="1050" kern="100">
                          <a:effectLst/>
                          <a:latin typeface="Times New Roman"/>
                          <a:ea typeface="宋体"/>
                        </a:rPr>
                        <a:t>4.298</a:t>
                      </a:r>
                      <a:endParaRPr lang="zh-CN" sz="1200" kern="100">
                        <a:effectLst/>
                        <a:latin typeface="Times New Roman"/>
                        <a:ea typeface="宋体"/>
                      </a:endParaRPr>
                    </a:p>
                  </a:txBody>
                  <a:tcPr marL="68580" marR="68580" marT="0" marB="0" anchor="ctr">
                    <a:lnL>
                      <a:noFill/>
                    </a:lnL>
                    <a:lnR>
                      <a:noFill/>
                    </a:lnR>
                    <a:lnT>
                      <a:noFill/>
                    </a:lnT>
                    <a:lnB>
                      <a:noFill/>
                    </a:lnB>
                  </a:tcPr>
                </a:tc>
                <a:tc>
                  <a:txBody>
                    <a:bodyPr/>
                    <a:lstStyle/>
                    <a:p>
                      <a:pPr indent="127000" algn="ctr">
                        <a:lnSpc>
                          <a:spcPct val="150000"/>
                        </a:lnSpc>
                        <a:spcAft>
                          <a:spcPts val="0"/>
                        </a:spcAft>
                      </a:pPr>
                      <a:r>
                        <a:rPr lang="en-US" sz="1050" kern="100">
                          <a:effectLst/>
                          <a:latin typeface="Times New Roman"/>
                          <a:ea typeface="宋体"/>
                        </a:rPr>
                        <a:t>-</a:t>
                      </a:r>
                      <a:endParaRPr lang="zh-CN" sz="1200" kern="100">
                        <a:effectLst/>
                        <a:latin typeface="Times New Roman"/>
                        <a:ea typeface="宋体"/>
                      </a:endParaRPr>
                    </a:p>
                  </a:txBody>
                  <a:tcPr marL="68580" marR="68580" marT="0" marB="0" anchor="ctr">
                    <a:lnL>
                      <a:noFill/>
                    </a:lnL>
                    <a:lnR>
                      <a:noFill/>
                    </a:lnR>
                    <a:lnT>
                      <a:noFill/>
                    </a:lnT>
                    <a:lnB>
                      <a:noFill/>
                    </a:lnB>
                  </a:tcPr>
                </a:tc>
              </a:tr>
              <a:tr h="316836">
                <a:tc>
                  <a:txBody>
                    <a:bodyPr/>
                    <a:lstStyle/>
                    <a:p>
                      <a:pPr indent="127000" algn="ctr">
                        <a:lnSpc>
                          <a:spcPct val="150000"/>
                        </a:lnSpc>
                        <a:spcAft>
                          <a:spcPts val="0"/>
                        </a:spcAft>
                      </a:pPr>
                      <a:r>
                        <a:rPr lang="en-US" sz="1050" kern="100">
                          <a:effectLst/>
                          <a:latin typeface="Times New Roman"/>
                          <a:ea typeface="宋体"/>
                        </a:rPr>
                        <a:t>4l1</a:t>
                      </a:r>
                      <a:endParaRPr lang="zh-CN" sz="1200" kern="100">
                        <a:effectLst/>
                        <a:latin typeface="Times New Roman"/>
                        <a:ea typeface="宋体"/>
                      </a:endParaRPr>
                    </a:p>
                  </a:txBody>
                  <a:tcPr marL="68580" marR="68580" marT="0"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050" kern="100">
                          <a:effectLst/>
                          <a:latin typeface="Times New Roman"/>
                          <a:ea typeface="宋体"/>
                        </a:rPr>
                        <a:t>2</a:t>
                      </a:r>
                      <a:r>
                        <a:rPr lang="zh-CN" sz="1050" kern="100">
                          <a:effectLst/>
                          <a:latin typeface="Times New Roman"/>
                          <a:ea typeface="宋体"/>
                        </a:rPr>
                        <a:t>×</a:t>
                      </a:r>
                      <a:r>
                        <a:rPr lang="en-US" sz="1050" kern="100">
                          <a:effectLst/>
                          <a:latin typeface="Times New Roman"/>
                          <a:ea typeface="宋体"/>
                        </a:rPr>
                        <a:t>1</a:t>
                      </a:r>
                      <a:endParaRPr lang="zh-CN" sz="1200" kern="100">
                        <a:effectLst/>
                        <a:latin typeface="Times New Roman"/>
                        <a:ea typeface="宋体"/>
                      </a:endParaRPr>
                    </a:p>
                  </a:txBody>
                  <a:tcPr marL="68580" marR="68580" marT="0"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050" kern="100">
                          <a:effectLst/>
                          <a:latin typeface="Times New Roman"/>
                          <a:ea typeface="宋体"/>
                        </a:rPr>
                        <a:t>P1</a:t>
                      </a:r>
                      <a:endParaRPr lang="zh-CN" sz="1200" kern="100">
                        <a:effectLst/>
                        <a:latin typeface="Times New Roman"/>
                        <a:ea typeface="宋体"/>
                      </a:endParaRPr>
                    </a:p>
                  </a:txBody>
                  <a:tcPr marL="68580" marR="68580" marT="0"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050" kern="100">
                          <a:effectLst/>
                          <a:latin typeface="Times New Roman"/>
                          <a:ea typeface="宋体"/>
                        </a:rPr>
                        <a:t>5.225</a:t>
                      </a:r>
                      <a:endParaRPr lang="zh-CN" sz="1200" kern="100">
                        <a:effectLst/>
                        <a:latin typeface="Times New Roman"/>
                        <a:ea typeface="宋体"/>
                      </a:endParaRPr>
                    </a:p>
                  </a:txBody>
                  <a:tcPr marL="68580" marR="68580" marT="0"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050" kern="100">
                          <a:effectLst/>
                          <a:latin typeface="Times New Roman"/>
                          <a:ea typeface="宋体"/>
                        </a:rPr>
                        <a:t>4.368</a:t>
                      </a:r>
                      <a:endParaRPr lang="zh-CN" sz="1200" kern="100">
                        <a:effectLst/>
                        <a:latin typeface="Times New Roman"/>
                        <a:ea typeface="宋体"/>
                      </a:endParaRPr>
                    </a:p>
                  </a:txBody>
                  <a:tcPr marL="68580" marR="68580" marT="0"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050" kern="100" dirty="0">
                          <a:effectLst/>
                          <a:latin typeface="Times New Roman"/>
                          <a:ea typeface="宋体"/>
                        </a:rPr>
                        <a:t>-</a:t>
                      </a:r>
                      <a:endParaRPr lang="zh-CN" sz="1200" kern="100" dirty="0">
                        <a:effectLst/>
                        <a:latin typeface="Times New Roman"/>
                        <a:ea typeface="宋体"/>
                      </a:endParaRPr>
                    </a:p>
                  </a:txBody>
                  <a:tcPr marL="68580" marR="68580" marT="0" marB="0" anchor="ctr">
                    <a:lnL>
                      <a:noFill/>
                    </a:lnL>
                    <a:lnR>
                      <a:noFill/>
                    </a:lnR>
                    <a:lnT>
                      <a:noFill/>
                    </a:lnT>
                    <a:lnB w="19050" cap="flat" cmpd="dbl" algn="ctr">
                      <a:solidFill>
                        <a:srgbClr val="000000"/>
                      </a:solidFill>
                      <a:prstDash val="solid"/>
                      <a:round/>
                      <a:headEnd type="none" w="med" len="med"/>
                      <a:tailEnd type="none" w="med" len="med"/>
                    </a:lnB>
                  </a:tcPr>
                </a:tc>
              </a:tr>
            </a:tbl>
          </a:graphicData>
        </a:graphic>
      </p:graphicFrame>
      <p:sp>
        <p:nvSpPr>
          <p:cNvPr id="13"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TextBox 9"/>
          <p:cNvSpPr txBox="1"/>
          <p:nvPr/>
        </p:nvSpPr>
        <p:spPr>
          <a:xfrm>
            <a:off x="984574" y="-1"/>
            <a:ext cx="6827687" cy="707885"/>
          </a:xfrm>
          <a:prstGeom prst="rect">
            <a:avLst/>
          </a:prstGeom>
          <a:noFill/>
        </p:spPr>
        <p:txBody>
          <a:bodyPr wrap="square" rtlCol="0">
            <a:spAutoFit/>
          </a:bodyPr>
          <a:lstStyle/>
          <a:p>
            <a:r>
              <a:rPr lang="zh-CN" altLang="en-US" sz="4000" dirty="0" smtClean="0"/>
              <a:t>工作</a:t>
            </a:r>
            <a:r>
              <a:rPr lang="en-US" altLang="zh-CN" sz="4000" dirty="0" smtClean="0"/>
              <a:t>Ⅱ </a:t>
            </a:r>
            <a:r>
              <a:rPr lang="zh-CN" altLang="en-US" sz="3600" dirty="0" smtClean="0"/>
              <a:t>多层硅热输运性质研究</a:t>
            </a:r>
            <a:endParaRPr lang="zh-CN" altLang="en-US" sz="3600"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t>16</a:t>
            </a:fld>
            <a:endParaRPr lang="zh-CN" altLang="en-US" dirty="0"/>
          </a:p>
        </p:txBody>
      </p:sp>
      <p:sp>
        <p:nvSpPr>
          <p:cNvPr id="11" name="TextBox 10"/>
          <p:cNvSpPr txBox="1"/>
          <p:nvPr/>
        </p:nvSpPr>
        <p:spPr>
          <a:xfrm>
            <a:off x="212656" y="815017"/>
            <a:ext cx="2646878" cy="461665"/>
          </a:xfrm>
          <a:prstGeom prst="rect">
            <a:avLst/>
          </a:prstGeom>
          <a:noFill/>
          <a:ln w="19050">
            <a:solidFill>
              <a:srgbClr val="C00000"/>
            </a:solidFill>
          </a:ln>
        </p:spPr>
        <p:txBody>
          <a:bodyPr wrap="none" rtlCol="0">
            <a:spAutoFit/>
          </a:bodyPr>
          <a:lstStyle/>
          <a:p>
            <a:r>
              <a:rPr lang="zh-CN" altLang="en-US" sz="2400" dirty="0" smtClean="0"/>
              <a:t>多层硅的结构特性</a:t>
            </a:r>
            <a:endParaRPr lang="zh-CN" altLang="en-US" sz="2400" dirty="0"/>
          </a:p>
        </p:txBody>
      </p:sp>
      <p:sp>
        <p:nvSpPr>
          <p:cNvPr id="3" name="TextBox 2"/>
          <p:cNvSpPr txBox="1"/>
          <p:nvPr/>
        </p:nvSpPr>
        <p:spPr>
          <a:xfrm>
            <a:off x="1814469" y="5413176"/>
            <a:ext cx="4980121" cy="923330"/>
          </a:xfrm>
          <a:prstGeom prst="rect">
            <a:avLst/>
          </a:prstGeom>
          <a:noFill/>
        </p:spPr>
        <p:txBody>
          <a:bodyPr wrap="square" rtlCol="0">
            <a:spAutoFit/>
          </a:bodyPr>
          <a:lstStyle/>
          <a:p>
            <a:r>
              <a:rPr lang="zh-CN" altLang="en-US" dirty="0" smtClean="0"/>
              <a:t>对比考察了多层硅的结构特性，分子动力学模拟的结合能比第一性原理计算的结合能低，主要是选取的经验势差异，结构稳定。</a:t>
            </a:r>
            <a:endParaRPr lang="zh-CN" altLang="en-US" dirty="0"/>
          </a:p>
        </p:txBody>
      </p:sp>
    </p:spTree>
    <p:extLst>
      <p:ext uri="{BB962C8B-B14F-4D97-AF65-F5344CB8AC3E}">
        <p14:creationId xmlns:p14="http://schemas.microsoft.com/office/powerpoint/2010/main" val="33317781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17</a:t>
            </a:fld>
            <a:endParaRPr lang="zh-CN" altLang="en-US" dirty="0"/>
          </a:p>
        </p:txBody>
      </p:sp>
      <p:sp>
        <p:nvSpPr>
          <p:cNvPr id="3" name="TextBox 2"/>
          <p:cNvSpPr txBox="1"/>
          <p:nvPr/>
        </p:nvSpPr>
        <p:spPr>
          <a:xfrm>
            <a:off x="984574" y="-1"/>
            <a:ext cx="6827687" cy="707885"/>
          </a:xfrm>
          <a:prstGeom prst="rect">
            <a:avLst/>
          </a:prstGeom>
          <a:noFill/>
        </p:spPr>
        <p:txBody>
          <a:bodyPr wrap="square" rtlCol="0">
            <a:spAutoFit/>
          </a:bodyPr>
          <a:lstStyle/>
          <a:p>
            <a:r>
              <a:rPr lang="zh-CN" altLang="en-US" sz="4000" dirty="0" smtClean="0"/>
              <a:t>工作</a:t>
            </a:r>
            <a:r>
              <a:rPr lang="en-US" altLang="zh-CN" sz="4000" dirty="0" smtClean="0"/>
              <a:t>Ⅱ </a:t>
            </a:r>
            <a:r>
              <a:rPr lang="zh-CN" altLang="en-US" sz="3600" dirty="0" smtClean="0"/>
              <a:t>多层硅热输运性质研究</a:t>
            </a:r>
            <a:endParaRPr lang="zh-CN" altLang="en-US" sz="3600" dirty="0"/>
          </a:p>
        </p:txBody>
      </p:sp>
      <p:graphicFrame>
        <p:nvGraphicFramePr>
          <p:cNvPr id="4" name="对象 3"/>
          <p:cNvGraphicFramePr>
            <a:graphicFrameLocks/>
          </p:cNvGraphicFramePr>
          <p:nvPr>
            <p:extLst>
              <p:ext uri="{D42A27DB-BD31-4B8C-83A1-F6EECF244321}">
                <p14:modId xmlns:p14="http://schemas.microsoft.com/office/powerpoint/2010/main" val="2128717449"/>
              </p:ext>
            </p:extLst>
          </p:nvPr>
        </p:nvGraphicFramePr>
        <p:xfrm>
          <a:off x="-55562" y="498252"/>
          <a:ext cx="8413117" cy="6309320"/>
        </p:xfrm>
        <a:graphic>
          <a:graphicData uri="http://schemas.openxmlformats.org/presentationml/2006/ole">
            <mc:AlternateContent xmlns:mc="http://schemas.openxmlformats.org/markup-compatibility/2006">
              <mc:Choice xmlns:v="urn:schemas-microsoft-com:vml" Requires="v">
                <p:oleObj spid="_x0000_s13336" name="Graph" r:id="rId3" imgW="3920760" imgH="3000960" progId="Origin50.Graph">
                  <p:embed/>
                </p:oleObj>
              </mc:Choice>
              <mc:Fallback>
                <p:oleObj name="Graph" r:id="rId3" imgW="3920760" imgH="3000960" progId="Origin50.Graph">
                  <p:embed/>
                  <p:pic>
                    <p:nvPicPr>
                      <p:cNvPr id="0" name="对象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62" y="498252"/>
                        <a:ext cx="8413117" cy="6309320"/>
                      </a:xfrm>
                      <a:prstGeom prst="rect">
                        <a:avLst/>
                      </a:prstGeom>
                      <a:noFill/>
                      <a:ln>
                        <a:noFill/>
                      </a:ln>
                    </p:spPr>
                  </p:pic>
                </p:oleObj>
              </mc:Fallback>
            </mc:AlternateContent>
          </a:graphicData>
        </a:graphic>
      </p:graphicFrame>
      <p:sp>
        <p:nvSpPr>
          <p:cNvPr id="6" name="TextBox 5"/>
          <p:cNvSpPr txBox="1"/>
          <p:nvPr/>
        </p:nvSpPr>
        <p:spPr>
          <a:xfrm>
            <a:off x="7190800" y="2132856"/>
            <a:ext cx="1419329" cy="1477328"/>
          </a:xfrm>
          <a:prstGeom prst="rect">
            <a:avLst/>
          </a:prstGeom>
          <a:noFill/>
        </p:spPr>
        <p:txBody>
          <a:bodyPr wrap="square" rtlCol="0">
            <a:spAutoFit/>
          </a:bodyPr>
          <a:lstStyle/>
          <a:p>
            <a:r>
              <a:rPr lang="zh-CN" altLang="en-US" dirty="0" smtClean="0"/>
              <a:t>结构名最后字母</a:t>
            </a:r>
            <a:r>
              <a:rPr lang="en-US" altLang="zh-CN" dirty="0" smtClean="0"/>
              <a:t>z </a:t>
            </a:r>
            <a:r>
              <a:rPr lang="zh-CN" altLang="en-US" dirty="0" smtClean="0"/>
              <a:t>表示</a:t>
            </a:r>
            <a:r>
              <a:rPr lang="en-US" altLang="zh-CN" dirty="0" smtClean="0"/>
              <a:t>Zigzag</a:t>
            </a:r>
            <a:r>
              <a:rPr lang="zh-CN" altLang="en-US" dirty="0" smtClean="0"/>
              <a:t>型 </a:t>
            </a:r>
            <a:r>
              <a:rPr lang="en-US" altLang="zh-CN" dirty="0" smtClean="0"/>
              <a:t>a</a:t>
            </a:r>
            <a:r>
              <a:rPr lang="zh-CN" altLang="en-US" dirty="0" smtClean="0"/>
              <a:t>表示</a:t>
            </a:r>
            <a:r>
              <a:rPr lang="en-US" altLang="zh-CN" dirty="0" smtClean="0"/>
              <a:t>Armchair</a:t>
            </a:r>
            <a:r>
              <a:rPr lang="zh-CN" altLang="en-US" dirty="0" smtClean="0"/>
              <a:t>型</a:t>
            </a:r>
            <a:endParaRPr lang="en-US" dirty="0"/>
          </a:p>
        </p:txBody>
      </p:sp>
      <p:sp>
        <p:nvSpPr>
          <p:cNvPr id="5" name="TextBox 4"/>
          <p:cNvSpPr txBox="1"/>
          <p:nvPr/>
        </p:nvSpPr>
        <p:spPr>
          <a:xfrm>
            <a:off x="212656" y="781819"/>
            <a:ext cx="4185761" cy="461665"/>
          </a:xfrm>
          <a:prstGeom prst="rect">
            <a:avLst/>
          </a:prstGeom>
          <a:noFill/>
          <a:ln w="19050">
            <a:solidFill>
              <a:srgbClr val="C00000"/>
            </a:solidFill>
          </a:ln>
        </p:spPr>
        <p:txBody>
          <a:bodyPr wrap="none" rtlCol="0">
            <a:spAutoFit/>
          </a:bodyPr>
          <a:lstStyle/>
          <a:p>
            <a:r>
              <a:rPr lang="zh-CN" altLang="en-US" sz="2400" dirty="0" smtClean="0"/>
              <a:t>表面重构对热输运性质的影响</a:t>
            </a:r>
            <a:endParaRPr lang="zh-CN" altLang="en-US" sz="2400" dirty="0"/>
          </a:p>
        </p:txBody>
      </p:sp>
      <p:graphicFrame>
        <p:nvGraphicFramePr>
          <p:cNvPr id="7" name="对象 6"/>
          <p:cNvGraphicFramePr>
            <a:graphicFrameLocks noChangeAspect="1"/>
          </p:cNvGraphicFramePr>
          <p:nvPr>
            <p:extLst>
              <p:ext uri="{D42A27DB-BD31-4B8C-83A1-F6EECF244321}">
                <p14:modId xmlns:p14="http://schemas.microsoft.com/office/powerpoint/2010/main" val="739617939"/>
              </p:ext>
            </p:extLst>
          </p:nvPr>
        </p:nvGraphicFramePr>
        <p:xfrm>
          <a:off x="6516216" y="793403"/>
          <a:ext cx="2093913" cy="523875"/>
        </p:xfrm>
        <a:graphic>
          <a:graphicData uri="http://schemas.openxmlformats.org/presentationml/2006/ole">
            <mc:AlternateContent xmlns:mc="http://schemas.openxmlformats.org/markup-compatibility/2006">
              <mc:Choice xmlns:v="urn:schemas-microsoft-com:vml" Requires="v">
                <p:oleObj spid="_x0000_s13337" name="Equation" r:id="rId5" imgW="1104900" imgH="279400" progId="Equation.DSMT4">
                  <p:embed/>
                </p:oleObj>
              </mc:Choice>
              <mc:Fallback>
                <p:oleObj name="Equation" r:id="rId5" imgW="1104900" imgH="279400" progId="Equation.DSMT4">
                  <p:embed/>
                  <p:pic>
                    <p:nvPicPr>
                      <p:cNvPr id="0" name="对象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6216" y="793403"/>
                        <a:ext cx="20939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928198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528446" y="1922207"/>
            <a:ext cx="7999682" cy="4203950"/>
            <a:chOff x="0" y="0"/>
            <a:chExt cx="5543133" cy="2255292"/>
          </a:xfrm>
        </p:grpSpPr>
        <p:grpSp>
          <p:nvGrpSpPr>
            <p:cNvPr id="13" name="组合 12"/>
            <p:cNvGrpSpPr/>
            <p:nvPr/>
          </p:nvGrpSpPr>
          <p:grpSpPr>
            <a:xfrm>
              <a:off x="225188" y="174008"/>
              <a:ext cx="5317945" cy="2081284"/>
              <a:chOff x="0" y="-23884"/>
              <a:chExt cx="5317945" cy="2081284"/>
            </a:xfrm>
          </p:grpSpPr>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599899" cy="2033517"/>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3"/>
              </a:lnRef>
              <a:fillRef idx="2">
                <a:schemeClr val="accent3"/>
              </a:fillRef>
              <a:effectRef idx="1">
                <a:schemeClr val="accent3"/>
              </a:effectRef>
              <a:fontRef idx="minor">
                <a:schemeClr val="dk1"/>
              </a:fontRef>
            </p:style>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688" y="-23884"/>
                <a:ext cx="2702257" cy="2081284"/>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grpSp>
        <p:sp>
          <p:nvSpPr>
            <p:cNvPr id="14" name="文本框 27"/>
            <p:cNvSpPr txBox="1"/>
            <p:nvPr/>
          </p:nvSpPr>
          <p:spPr>
            <a:xfrm>
              <a:off x="0" y="0"/>
              <a:ext cx="571500" cy="296545"/>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indent="127000" algn="just">
                <a:lnSpc>
                  <a:spcPct val="150000"/>
                </a:lnSpc>
                <a:spcAft>
                  <a:spcPts val="0"/>
                </a:spcAft>
              </a:pPr>
              <a:r>
                <a:rPr lang="zh-CN" sz="1200" kern="100" dirty="0">
                  <a:effectLst/>
                  <a:latin typeface="Times New Roman"/>
                  <a:ea typeface="宋体"/>
                </a:rPr>
                <a:t>（</a:t>
              </a:r>
              <a:r>
                <a:rPr lang="en-US" sz="1200" kern="100" dirty="0">
                  <a:effectLst/>
                  <a:latin typeface="Times New Roman"/>
                  <a:ea typeface="宋体"/>
                </a:rPr>
                <a:t>a</a:t>
              </a:r>
              <a:r>
                <a:rPr lang="zh-CN" sz="1200" kern="100" dirty="0">
                  <a:effectLst/>
                  <a:latin typeface="Times New Roman"/>
                  <a:ea typeface="宋体"/>
                </a:rPr>
                <a:t>）</a:t>
              </a:r>
            </a:p>
          </p:txBody>
        </p:sp>
        <p:sp>
          <p:nvSpPr>
            <p:cNvPr id="15" name="文本框 35"/>
            <p:cNvSpPr txBox="1"/>
            <p:nvPr/>
          </p:nvSpPr>
          <p:spPr>
            <a:xfrm>
              <a:off x="2511188" y="0"/>
              <a:ext cx="571500" cy="296545"/>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indent="127000" algn="just">
                <a:lnSpc>
                  <a:spcPct val="150000"/>
                </a:lnSpc>
                <a:spcAft>
                  <a:spcPts val="0"/>
                </a:spcAft>
              </a:pPr>
              <a:r>
                <a:rPr lang="zh-CN" sz="1200" kern="100">
                  <a:effectLst/>
                  <a:latin typeface="Times New Roman"/>
                  <a:ea typeface="宋体"/>
                </a:rPr>
                <a:t>（</a:t>
              </a:r>
              <a:r>
                <a:rPr lang="en-US" sz="1200" kern="100">
                  <a:effectLst/>
                  <a:latin typeface="Times New Roman"/>
                  <a:ea typeface="宋体"/>
                </a:rPr>
                <a:t>b</a:t>
              </a:r>
              <a:r>
                <a:rPr lang="zh-CN" sz="1200" kern="100">
                  <a:effectLst/>
                  <a:latin typeface="Times New Roman"/>
                  <a:ea typeface="宋体"/>
                </a:rPr>
                <a:t>）</a:t>
              </a:r>
            </a:p>
          </p:txBody>
        </p:sp>
      </p:grpSp>
      <p:sp>
        <p:nvSpPr>
          <p:cNvPr id="9" name="TextBox 8"/>
          <p:cNvSpPr txBox="1"/>
          <p:nvPr/>
        </p:nvSpPr>
        <p:spPr>
          <a:xfrm>
            <a:off x="984574" y="-1"/>
            <a:ext cx="6827687" cy="707885"/>
          </a:xfrm>
          <a:prstGeom prst="rect">
            <a:avLst/>
          </a:prstGeom>
          <a:noFill/>
        </p:spPr>
        <p:txBody>
          <a:bodyPr wrap="square" rtlCol="0">
            <a:spAutoFit/>
          </a:bodyPr>
          <a:lstStyle/>
          <a:p>
            <a:r>
              <a:rPr lang="zh-CN" altLang="en-US" sz="4000" dirty="0" smtClean="0"/>
              <a:t>工作</a:t>
            </a:r>
            <a:r>
              <a:rPr lang="en-US" altLang="zh-CN" sz="4000" dirty="0" smtClean="0"/>
              <a:t>Ⅱ </a:t>
            </a:r>
            <a:r>
              <a:rPr lang="zh-CN" altLang="en-US" sz="3600" dirty="0" smtClean="0"/>
              <a:t>多层硅热输运性质研究</a:t>
            </a:r>
            <a:endParaRPr lang="zh-CN" altLang="en-US" sz="3600"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18</a:t>
            </a:fld>
            <a:endParaRPr lang="zh-CN" altLang="en-US" dirty="0"/>
          </a:p>
        </p:txBody>
      </p:sp>
      <p:sp>
        <p:nvSpPr>
          <p:cNvPr id="18" name="TextBox 17"/>
          <p:cNvSpPr txBox="1"/>
          <p:nvPr/>
        </p:nvSpPr>
        <p:spPr>
          <a:xfrm>
            <a:off x="179512" y="794394"/>
            <a:ext cx="3570208" cy="461665"/>
          </a:xfrm>
          <a:prstGeom prst="rect">
            <a:avLst/>
          </a:prstGeom>
          <a:noFill/>
          <a:ln w="19050">
            <a:solidFill>
              <a:srgbClr val="C00000"/>
            </a:solidFill>
          </a:ln>
        </p:spPr>
        <p:txBody>
          <a:bodyPr wrap="none" rtlCol="0">
            <a:spAutoFit/>
          </a:bodyPr>
          <a:lstStyle/>
          <a:p>
            <a:r>
              <a:rPr lang="zh-CN" altLang="en-US" sz="2400" dirty="0"/>
              <a:t>多层硅热导与层数的关联</a:t>
            </a:r>
          </a:p>
        </p:txBody>
      </p:sp>
      <p:sp>
        <p:nvSpPr>
          <p:cNvPr id="4" name="TextBox 3"/>
          <p:cNvSpPr txBox="1"/>
          <p:nvPr/>
        </p:nvSpPr>
        <p:spPr>
          <a:xfrm>
            <a:off x="1115616" y="1521677"/>
            <a:ext cx="3930243" cy="646331"/>
          </a:xfrm>
          <a:prstGeom prst="rect">
            <a:avLst/>
          </a:prstGeom>
          <a:noFill/>
        </p:spPr>
        <p:txBody>
          <a:bodyPr wrap="none" rtlCol="0">
            <a:spAutoFit/>
          </a:bodyPr>
          <a:lstStyle/>
          <a:p>
            <a:r>
              <a:rPr lang="en-US" altLang="zh-CN" dirty="0" smtClean="0"/>
              <a:t>Zigzag</a:t>
            </a:r>
            <a:r>
              <a:rPr lang="zh-CN" altLang="en-US" dirty="0" smtClean="0"/>
              <a:t>方向下的热导比</a:t>
            </a:r>
            <a:r>
              <a:rPr lang="en-US" altLang="zh-CN" dirty="0" smtClean="0"/>
              <a:t>Armchair</a:t>
            </a:r>
            <a:r>
              <a:rPr lang="zh-CN" altLang="en-US" dirty="0" smtClean="0"/>
              <a:t>方向大</a:t>
            </a:r>
            <a:endParaRPr lang="en-US" altLang="zh-CN" dirty="0" smtClean="0"/>
          </a:p>
          <a:p>
            <a:r>
              <a:rPr lang="zh-CN" altLang="en-US" dirty="0" smtClean="0"/>
              <a:t>随着层数增加 各项差异逐渐减少</a:t>
            </a:r>
            <a:endParaRPr lang="zh-CN" altLang="en-US" dirty="0"/>
          </a:p>
        </p:txBody>
      </p:sp>
    </p:spTree>
    <p:extLst>
      <p:ext uri="{BB962C8B-B14F-4D97-AF65-F5344CB8AC3E}">
        <p14:creationId xmlns:p14="http://schemas.microsoft.com/office/powerpoint/2010/main" val="5366952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512351456"/>
              </p:ext>
            </p:extLst>
          </p:nvPr>
        </p:nvGraphicFramePr>
        <p:xfrm>
          <a:off x="992562" y="2943096"/>
          <a:ext cx="6978974" cy="3914904"/>
        </p:xfrm>
        <a:graphic>
          <a:graphicData uri="http://schemas.openxmlformats.org/presentationml/2006/ole">
            <mc:AlternateContent xmlns:mc="http://schemas.openxmlformats.org/markup-compatibility/2006">
              <mc:Choice xmlns:v="urn:schemas-microsoft-com:vml" Requires="v">
                <p:oleObj spid="_x0000_s9695" name="文档" r:id="rId4" imgW="5727222" imgH="2817814" progId="Word.Document.12">
                  <p:embed/>
                </p:oleObj>
              </mc:Choice>
              <mc:Fallback>
                <p:oleObj name="文档" r:id="rId4" imgW="5727222" imgH="2817814" progId="Word.Document.12">
                  <p:embed/>
                  <p:pic>
                    <p:nvPicPr>
                      <p:cNvPr id="0" name=""/>
                      <p:cNvPicPr/>
                      <p:nvPr/>
                    </p:nvPicPr>
                    <p:blipFill>
                      <a:blip r:embed="rId5"/>
                      <a:stretch>
                        <a:fillRect/>
                      </a:stretch>
                    </p:blipFill>
                    <p:spPr>
                      <a:xfrm>
                        <a:off x="992562" y="2943096"/>
                        <a:ext cx="6978974" cy="3914904"/>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279534739"/>
              </p:ext>
            </p:extLst>
          </p:nvPr>
        </p:nvGraphicFramePr>
        <p:xfrm>
          <a:off x="4794897" y="2227853"/>
          <a:ext cx="3406775" cy="382587"/>
        </p:xfrm>
        <a:graphic>
          <a:graphicData uri="http://schemas.openxmlformats.org/presentationml/2006/ole">
            <mc:AlternateContent xmlns:mc="http://schemas.openxmlformats.org/markup-compatibility/2006">
              <mc:Choice xmlns:v="urn:schemas-microsoft-com:vml" Requires="v">
                <p:oleObj spid="_x0000_s9696" name="Equation" r:id="rId6" imgW="2463800" imgH="279400" progId="Equation.DSMT4">
                  <p:embed/>
                </p:oleObj>
              </mc:Choice>
              <mc:Fallback>
                <p:oleObj name="Equation" r:id="rId6" imgW="2463800" imgH="279400" progId="Equation.DSMT4">
                  <p:embed/>
                  <p:pic>
                    <p:nvPicPr>
                      <p:cNvPr id="0" name="对象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4897" y="2227853"/>
                        <a:ext cx="340677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p:cNvSpPr txBox="1"/>
          <p:nvPr/>
        </p:nvSpPr>
        <p:spPr>
          <a:xfrm>
            <a:off x="1115616" y="1772816"/>
            <a:ext cx="3456384" cy="646331"/>
          </a:xfrm>
          <a:prstGeom prst="rect">
            <a:avLst/>
          </a:prstGeom>
          <a:noFill/>
        </p:spPr>
        <p:txBody>
          <a:bodyPr wrap="square" rtlCol="0">
            <a:spAutoFit/>
          </a:bodyPr>
          <a:lstStyle/>
          <a:p>
            <a:r>
              <a:rPr lang="zh-CN" altLang="zh-CN" dirty="0"/>
              <a:t>不同结构的多层硅的全散射热导及各项异性值</a:t>
            </a:r>
            <a:endParaRPr lang="en-US" dirty="0">
              <a:solidFill>
                <a:srgbClr val="FF0000"/>
              </a:solidFill>
            </a:endParaRPr>
          </a:p>
        </p:txBody>
      </p:sp>
      <p:sp>
        <p:nvSpPr>
          <p:cNvPr id="7" name="TextBox 6"/>
          <p:cNvSpPr txBox="1"/>
          <p:nvPr/>
        </p:nvSpPr>
        <p:spPr>
          <a:xfrm>
            <a:off x="984574" y="-1"/>
            <a:ext cx="6827687" cy="707885"/>
          </a:xfrm>
          <a:prstGeom prst="rect">
            <a:avLst/>
          </a:prstGeom>
          <a:noFill/>
        </p:spPr>
        <p:txBody>
          <a:bodyPr wrap="square" rtlCol="0">
            <a:spAutoFit/>
          </a:bodyPr>
          <a:lstStyle/>
          <a:p>
            <a:r>
              <a:rPr lang="zh-CN" altLang="en-US" sz="4000" dirty="0" smtClean="0"/>
              <a:t>工作</a:t>
            </a:r>
            <a:r>
              <a:rPr lang="en-US" altLang="zh-CN" sz="4000" dirty="0" smtClean="0"/>
              <a:t>Ⅱ </a:t>
            </a:r>
            <a:r>
              <a:rPr lang="zh-CN" altLang="en-US" sz="3600" dirty="0" smtClean="0"/>
              <a:t>多层硅热输运性质研究</a:t>
            </a:r>
            <a:endParaRPr lang="zh-CN" altLang="en-US" sz="3600"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19</a:t>
            </a:fld>
            <a:endParaRPr lang="zh-CN" altLang="en-US" dirty="0"/>
          </a:p>
        </p:txBody>
      </p:sp>
      <p:sp>
        <p:nvSpPr>
          <p:cNvPr id="9" name="TextBox 8"/>
          <p:cNvSpPr txBox="1"/>
          <p:nvPr/>
        </p:nvSpPr>
        <p:spPr>
          <a:xfrm>
            <a:off x="278112" y="839539"/>
            <a:ext cx="3406448" cy="461665"/>
          </a:xfrm>
          <a:prstGeom prst="rect">
            <a:avLst/>
          </a:prstGeom>
          <a:noFill/>
          <a:ln w="19050">
            <a:solidFill>
              <a:srgbClr val="C00000"/>
            </a:solidFill>
          </a:ln>
        </p:spPr>
        <p:txBody>
          <a:bodyPr wrap="square" rtlCol="0">
            <a:spAutoFit/>
          </a:bodyPr>
          <a:lstStyle/>
          <a:p>
            <a:r>
              <a:rPr lang="zh-CN" altLang="en-US" sz="2400" dirty="0"/>
              <a:t>多层硅热导的各项异性</a:t>
            </a:r>
          </a:p>
        </p:txBody>
      </p:sp>
    </p:spTree>
    <p:extLst>
      <p:ext uri="{BB962C8B-B14F-4D97-AF65-F5344CB8AC3E}">
        <p14:creationId xmlns:p14="http://schemas.microsoft.com/office/powerpoint/2010/main" val="32552419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640" y="0"/>
            <a:ext cx="2771800" cy="594522"/>
          </a:xfrm>
          <a:noFill/>
          <a:ln>
            <a:noFill/>
          </a:ln>
        </p:spPr>
        <p:style>
          <a:lnRef idx="3">
            <a:schemeClr val="lt1"/>
          </a:lnRef>
          <a:fillRef idx="1">
            <a:schemeClr val="accent6"/>
          </a:fillRef>
          <a:effectRef idx="1">
            <a:schemeClr val="accent6"/>
          </a:effectRef>
          <a:fontRef idx="minor">
            <a:schemeClr val="lt1"/>
          </a:fontRef>
        </p:style>
        <p:txBody>
          <a:bodyPr>
            <a:normAutofit fontScale="90000"/>
          </a:bodyPr>
          <a:lstStyle/>
          <a:p>
            <a:r>
              <a:rPr lang="zh-CN" altLang="en-US" dirty="0" smtClean="0">
                <a:solidFill>
                  <a:schemeClr val="tx1"/>
                </a:solidFill>
                <a:latin typeface="华文行楷" panose="02010800040101010101" pitchFamily="2" charset="-122"/>
                <a:ea typeface="华文行楷" panose="02010800040101010101" pitchFamily="2" charset="-122"/>
              </a:rPr>
              <a:t>报告内容</a:t>
            </a:r>
            <a:endParaRPr lang="zh-CN" altLang="en-US" dirty="0">
              <a:solidFill>
                <a:schemeClr val="tx1"/>
              </a:solidFill>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a:xfrm>
            <a:off x="1403648" y="1235893"/>
            <a:ext cx="6516724" cy="5577483"/>
          </a:xfrm>
        </p:spPr>
        <p:txBody>
          <a:bodyPr>
            <a:normAutofit/>
          </a:bodyPr>
          <a:lstStyle/>
          <a:p>
            <a:pPr>
              <a:lnSpc>
                <a:spcPct val="150000"/>
              </a:lnSpc>
              <a:buFont typeface="Wingdings" panose="05000000000000000000" pitchFamily="2" charset="2"/>
              <a:buChar char="Ø"/>
            </a:pPr>
            <a:r>
              <a:rPr lang="zh-CN" altLang="en-US" sz="3600" dirty="0" smtClean="0">
                <a:latin typeface="华文新魏" panose="02010800040101010101" pitchFamily="2" charset="-122"/>
                <a:ea typeface="华文新魏" panose="02010800040101010101" pitchFamily="2" charset="-122"/>
              </a:rPr>
              <a:t>研究背景及意义</a:t>
            </a:r>
            <a:endParaRPr lang="en-US" altLang="zh-CN" sz="3600" dirty="0" smtClean="0">
              <a:latin typeface="华文新魏" panose="02010800040101010101" pitchFamily="2" charset="-122"/>
              <a:ea typeface="华文新魏" panose="02010800040101010101" pitchFamily="2" charset="-122"/>
            </a:endParaRPr>
          </a:p>
          <a:p>
            <a:pPr>
              <a:lnSpc>
                <a:spcPct val="150000"/>
              </a:lnSpc>
              <a:buFont typeface="Wingdings" panose="05000000000000000000" pitchFamily="2" charset="2"/>
              <a:buChar char="Ø"/>
            </a:pPr>
            <a:r>
              <a:rPr lang="zh-CN" altLang="en-US" sz="3600" dirty="0" smtClean="0">
                <a:latin typeface="华文新魏" panose="02010800040101010101" pitchFamily="2" charset="-122"/>
                <a:ea typeface="华文新魏" panose="02010800040101010101" pitchFamily="2" charset="-122"/>
              </a:rPr>
              <a:t>主要工作</a:t>
            </a:r>
            <a:endParaRPr lang="en-US" altLang="zh-CN" sz="3600" dirty="0" smtClean="0">
              <a:latin typeface="华文新魏" panose="02010800040101010101" pitchFamily="2" charset="-122"/>
              <a:ea typeface="华文新魏" panose="02010800040101010101" pitchFamily="2" charset="-122"/>
            </a:endParaRPr>
          </a:p>
          <a:p>
            <a:pPr marL="0" indent="0">
              <a:lnSpc>
                <a:spcPct val="120000"/>
              </a:lnSpc>
              <a:spcBef>
                <a:spcPts val="0"/>
              </a:spcBef>
              <a:buNone/>
            </a:pPr>
            <a:r>
              <a:rPr lang="zh-CN" altLang="en-US" sz="3300" dirty="0" smtClean="0">
                <a:latin typeface="华文新魏" panose="02010800040101010101" pitchFamily="2" charset="-122"/>
                <a:ea typeface="华文新魏" panose="02010800040101010101" pitchFamily="2" charset="-122"/>
              </a:rPr>
              <a:t>    </a:t>
            </a:r>
            <a:r>
              <a:rPr lang="zh-CN" altLang="en-US" sz="2800" dirty="0" smtClean="0">
                <a:latin typeface="华文新魏" panose="02010800040101010101" pitchFamily="2" charset="-122"/>
                <a:ea typeface="华文新魏" panose="02010800040101010101" pitchFamily="2" charset="-122"/>
              </a:rPr>
              <a:t>单层硅烯热输运性质及其调控</a:t>
            </a:r>
            <a:endParaRPr lang="en-US" altLang="zh-CN" sz="2800" dirty="0" smtClean="0">
              <a:latin typeface="华文新魏" panose="02010800040101010101" pitchFamily="2" charset="-122"/>
              <a:ea typeface="华文新魏" panose="02010800040101010101" pitchFamily="2" charset="-122"/>
            </a:endParaRPr>
          </a:p>
          <a:p>
            <a:pPr marL="0" indent="0">
              <a:lnSpc>
                <a:spcPct val="120000"/>
              </a:lnSpc>
              <a:spcBef>
                <a:spcPts val="0"/>
              </a:spcBef>
              <a:buNone/>
            </a:pPr>
            <a:r>
              <a:rPr lang="zh-CN" altLang="en-US" sz="2800" dirty="0" smtClean="0">
                <a:latin typeface="华文新魏" panose="02010800040101010101" pitchFamily="2" charset="-122"/>
                <a:ea typeface="华文新魏" panose="02010800040101010101" pitchFamily="2" charset="-122"/>
              </a:rPr>
              <a:t>    多层硅烯热输运性质</a:t>
            </a:r>
            <a:endParaRPr lang="en-US" altLang="zh-CN" sz="2800" dirty="0" smtClean="0">
              <a:latin typeface="华文新魏" panose="02010800040101010101" pitchFamily="2" charset="-122"/>
              <a:ea typeface="华文新魏" panose="02010800040101010101" pitchFamily="2" charset="-122"/>
            </a:endParaRPr>
          </a:p>
          <a:p>
            <a:pPr>
              <a:lnSpc>
                <a:spcPct val="150000"/>
              </a:lnSpc>
              <a:buFont typeface="Wingdings" panose="05000000000000000000" pitchFamily="2" charset="2"/>
              <a:buChar char="Ø"/>
            </a:pPr>
            <a:r>
              <a:rPr lang="zh-CN" altLang="en-US" sz="3600" dirty="0" smtClean="0">
                <a:latin typeface="华文新魏" panose="02010800040101010101" pitchFamily="2" charset="-122"/>
                <a:ea typeface="华文新魏" panose="02010800040101010101" pitchFamily="2" charset="-122"/>
              </a:rPr>
              <a:t>总结与展望</a:t>
            </a:r>
            <a:endParaRPr lang="en-US" altLang="zh-CN" sz="3600" dirty="0" smtClean="0">
              <a:latin typeface="华文新魏" panose="02010800040101010101" pitchFamily="2" charset="-122"/>
              <a:ea typeface="华文新魏" panose="02010800040101010101" pitchFamily="2" charset="-122"/>
            </a:endParaRPr>
          </a:p>
          <a:p>
            <a:pPr>
              <a:lnSpc>
                <a:spcPct val="150000"/>
              </a:lnSpc>
              <a:buFont typeface="Wingdings" panose="05000000000000000000" pitchFamily="2" charset="2"/>
              <a:buChar char="Ø"/>
            </a:pPr>
            <a:r>
              <a:rPr lang="zh-CN" altLang="en-US" sz="3600" dirty="0">
                <a:latin typeface="华文新魏" panose="02010800040101010101" pitchFamily="2" charset="-122"/>
                <a:ea typeface="华文新魏" panose="02010800040101010101" pitchFamily="2" charset="-122"/>
              </a:rPr>
              <a:t>致谢</a:t>
            </a:r>
            <a:endParaRPr lang="en-US" altLang="zh-CN" sz="3600" dirty="0" smtClean="0">
              <a:latin typeface="华文新魏" panose="02010800040101010101" pitchFamily="2" charset="-122"/>
              <a:ea typeface="华文新魏" panose="0201080004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2</a:t>
            </a:fld>
            <a:endParaRPr lang="zh-CN" altLang="en-US" dirty="0"/>
          </a:p>
        </p:txBody>
      </p:sp>
    </p:spTree>
    <p:extLst>
      <p:ext uri="{BB962C8B-B14F-4D97-AF65-F5344CB8AC3E}">
        <p14:creationId xmlns:p14="http://schemas.microsoft.com/office/powerpoint/2010/main" val="19377732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65882" y="4808045"/>
            <a:ext cx="2884709" cy="1754326"/>
          </a:xfrm>
          <a:prstGeom prst="rect">
            <a:avLst/>
          </a:prstGeom>
        </p:spPr>
        <p:txBody>
          <a:bodyPr wrap="square">
            <a:spAutoFit/>
          </a:bodyPr>
          <a:lstStyle/>
          <a:p>
            <a:r>
              <a:rPr lang="zh-CN" altLang="zh-CN" dirty="0" smtClean="0"/>
              <a:t>多</a:t>
            </a:r>
            <a:r>
              <a:rPr lang="zh-CN" altLang="zh-CN" dirty="0"/>
              <a:t>层硅结构沿高对称点的声子谱线图</a:t>
            </a:r>
            <a:r>
              <a:rPr lang="en-US" altLang="zh-CN" dirty="0"/>
              <a:t>,</a:t>
            </a:r>
            <a:r>
              <a:rPr lang="zh-CN" altLang="zh-CN" dirty="0"/>
              <a:t>（</a:t>
            </a:r>
            <a:r>
              <a:rPr lang="en-US" altLang="zh-CN" dirty="0"/>
              <a:t>a</a:t>
            </a:r>
            <a:r>
              <a:rPr lang="zh-CN" altLang="zh-CN" dirty="0"/>
              <a:t>）</a:t>
            </a:r>
            <a:r>
              <a:rPr lang="en-US" altLang="zh-CN" dirty="0"/>
              <a:t>2l1</a:t>
            </a:r>
            <a:r>
              <a:rPr lang="zh-CN" altLang="zh-CN" dirty="0"/>
              <a:t>和（</a:t>
            </a:r>
            <a:r>
              <a:rPr lang="en-US" altLang="zh-CN" dirty="0"/>
              <a:t>b</a:t>
            </a:r>
            <a:r>
              <a:rPr lang="zh-CN" altLang="zh-CN" dirty="0"/>
              <a:t>）</a:t>
            </a:r>
            <a:r>
              <a:rPr lang="en-US" altLang="zh-CN" dirty="0"/>
              <a:t>2l2</a:t>
            </a:r>
            <a:r>
              <a:rPr lang="zh-CN" altLang="zh-CN" dirty="0"/>
              <a:t>两层</a:t>
            </a:r>
            <a:r>
              <a:rPr lang="zh-CN" altLang="zh-CN" dirty="0" smtClean="0"/>
              <a:t>结构</a:t>
            </a:r>
            <a:r>
              <a:rPr lang="zh-CN" altLang="en-US" dirty="0"/>
              <a:t>；</a:t>
            </a:r>
            <a:r>
              <a:rPr lang="en-US" altLang="zh-CN" dirty="0" smtClean="0"/>
              <a:t>2X1</a:t>
            </a:r>
            <a:r>
              <a:rPr lang="zh-CN" altLang="en-US" dirty="0" smtClean="0"/>
              <a:t>的：</a:t>
            </a:r>
            <a:r>
              <a:rPr lang="zh-CN" altLang="zh-CN" dirty="0" smtClean="0"/>
              <a:t>（</a:t>
            </a:r>
            <a:r>
              <a:rPr lang="en-US" altLang="zh-CN" dirty="0"/>
              <a:t>c</a:t>
            </a:r>
            <a:r>
              <a:rPr lang="zh-CN" altLang="zh-CN" dirty="0"/>
              <a:t>）</a:t>
            </a:r>
            <a:r>
              <a:rPr lang="en-US" altLang="zh-CN" dirty="0"/>
              <a:t>3l1</a:t>
            </a:r>
            <a:r>
              <a:rPr lang="zh-CN" altLang="zh-CN" dirty="0"/>
              <a:t>三层硅</a:t>
            </a:r>
            <a:r>
              <a:rPr lang="en-US" altLang="zh-CN" dirty="0"/>
              <a:t>, (</a:t>
            </a:r>
            <a:r>
              <a:rPr lang="en-US" altLang="zh-CN" dirty="0" smtClean="0"/>
              <a:t>d)</a:t>
            </a:r>
            <a:r>
              <a:rPr lang="zh-CN" altLang="zh-CN" dirty="0" smtClean="0"/>
              <a:t>四</a:t>
            </a:r>
            <a:r>
              <a:rPr lang="zh-CN" altLang="zh-CN" dirty="0"/>
              <a:t>层硅</a:t>
            </a:r>
            <a:r>
              <a:rPr lang="en-US" altLang="zh-CN" dirty="0"/>
              <a:t>(</a:t>
            </a:r>
            <a:r>
              <a:rPr lang="zh-CN" altLang="zh-CN" dirty="0"/>
              <a:t>对应</a:t>
            </a:r>
            <a:r>
              <a:rPr lang="en-US" altLang="zh-CN" dirty="0"/>
              <a:t>4l1)</a:t>
            </a:r>
            <a:r>
              <a:rPr lang="zh-CN" altLang="zh-CN" dirty="0"/>
              <a:t>，（</a:t>
            </a:r>
            <a:r>
              <a:rPr lang="en-US" altLang="zh-CN" dirty="0"/>
              <a:t>e</a:t>
            </a:r>
            <a:r>
              <a:rPr lang="zh-CN" altLang="zh-CN" dirty="0" smtClean="0"/>
              <a:t>）六</a:t>
            </a:r>
            <a:r>
              <a:rPr lang="zh-CN" altLang="zh-CN" dirty="0"/>
              <a:t>层硅</a:t>
            </a:r>
            <a:r>
              <a:rPr lang="en-US" altLang="zh-CN" dirty="0"/>
              <a:t>(6l1)</a:t>
            </a:r>
            <a:r>
              <a:rPr lang="zh-CN" altLang="zh-CN" dirty="0"/>
              <a:t>（</a:t>
            </a:r>
            <a:r>
              <a:rPr lang="en-US" altLang="zh-CN" dirty="0"/>
              <a:t>f</a:t>
            </a:r>
            <a:r>
              <a:rPr lang="zh-CN" altLang="zh-CN" dirty="0" smtClean="0"/>
              <a:t>）十</a:t>
            </a:r>
            <a:r>
              <a:rPr lang="zh-CN" altLang="zh-CN" dirty="0"/>
              <a:t>层硅</a:t>
            </a:r>
            <a:r>
              <a:rPr lang="en-US" altLang="zh-CN" dirty="0"/>
              <a:t>(10l1)</a:t>
            </a:r>
            <a:r>
              <a:rPr lang="zh-CN" altLang="zh-CN" dirty="0"/>
              <a:t>。</a:t>
            </a:r>
          </a:p>
        </p:txBody>
      </p:sp>
      <p:sp>
        <p:nvSpPr>
          <p:cNvPr id="21" name="矩形 20"/>
          <p:cNvSpPr/>
          <p:nvPr/>
        </p:nvSpPr>
        <p:spPr>
          <a:xfrm>
            <a:off x="5997458" y="4196469"/>
            <a:ext cx="3207720" cy="646331"/>
          </a:xfrm>
          <a:prstGeom prst="rect">
            <a:avLst/>
          </a:prstGeom>
        </p:spPr>
        <p:txBody>
          <a:bodyPr wrap="square">
            <a:spAutoFit/>
          </a:bodyPr>
          <a:lstStyle/>
          <a:p>
            <a:r>
              <a:rPr lang="en-US" altLang="zh-CN" dirty="0" smtClean="0"/>
              <a:t>K(0.5,</a:t>
            </a:r>
            <a:r>
              <a:rPr lang="en-US" altLang="zh-CN" dirty="0"/>
              <a:t> </a:t>
            </a:r>
            <a:r>
              <a:rPr lang="en-US" altLang="zh-CN" dirty="0" smtClean="0"/>
              <a:t>0.5, 0.0) </a:t>
            </a:r>
            <a:r>
              <a:rPr lang="zh-CN" altLang="en-US" dirty="0" smtClean="0"/>
              <a:t>    </a:t>
            </a:r>
            <a:r>
              <a:rPr lang="en-US" altLang="zh-CN" dirty="0" smtClean="0"/>
              <a:t>(</a:t>
            </a:r>
            <a:r>
              <a:rPr lang="en-US" altLang="zh-CN" dirty="0"/>
              <a:t>0.0</a:t>
            </a:r>
            <a:r>
              <a:rPr lang="en-US" altLang="zh-CN" dirty="0" smtClean="0"/>
              <a:t>, 0.0, 0.0)</a:t>
            </a:r>
            <a:endParaRPr lang="en-US" altLang="zh-CN" dirty="0"/>
          </a:p>
          <a:p>
            <a:r>
              <a:rPr lang="en-US" altLang="zh-CN" dirty="0" smtClean="0"/>
              <a:t>J</a:t>
            </a:r>
            <a:r>
              <a:rPr lang="zh-CN" altLang="en-US" dirty="0" smtClean="0"/>
              <a:t> </a:t>
            </a:r>
            <a:r>
              <a:rPr lang="en-US" altLang="zh-CN" dirty="0"/>
              <a:t>(0.5</a:t>
            </a:r>
            <a:r>
              <a:rPr lang="en-US" altLang="zh-CN" dirty="0" smtClean="0"/>
              <a:t>, 0.0, 0.0) </a:t>
            </a:r>
            <a:r>
              <a:rPr lang="zh-CN" altLang="en-US" dirty="0" smtClean="0"/>
              <a:t> </a:t>
            </a:r>
            <a:r>
              <a:rPr lang="en-US" altLang="zh-CN" dirty="0" smtClean="0"/>
              <a:t>J’</a:t>
            </a:r>
            <a:r>
              <a:rPr lang="zh-CN" altLang="en-US" dirty="0" smtClean="0"/>
              <a:t> </a:t>
            </a:r>
            <a:r>
              <a:rPr lang="en-US" altLang="zh-CN" dirty="0"/>
              <a:t>(</a:t>
            </a:r>
            <a:r>
              <a:rPr lang="en-US" altLang="zh-CN" dirty="0" smtClean="0"/>
              <a:t>0.0, 0.5, 0.0)</a:t>
            </a:r>
            <a:endParaRPr lang="zh-CN" altLang="en-US" dirty="0"/>
          </a:p>
        </p:txBody>
      </p:sp>
      <p:graphicFrame>
        <p:nvGraphicFramePr>
          <p:cNvPr id="23" name="对象 22"/>
          <p:cNvGraphicFramePr>
            <a:graphicFrameLocks noChangeAspect="1"/>
          </p:cNvGraphicFramePr>
          <p:nvPr>
            <p:extLst>
              <p:ext uri="{D42A27DB-BD31-4B8C-83A1-F6EECF244321}">
                <p14:modId xmlns:p14="http://schemas.microsoft.com/office/powerpoint/2010/main" val="2087790595"/>
              </p:ext>
            </p:extLst>
          </p:nvPr>
        </p:nvGraphicFramePr>
        <p:xfrm>
          <a:off x="7454946" y="4302617"/>
          <a:ext cx="198933" cy="217017"/>
        </p:xfrm>
        <a:graphic>
          <a:graphicData uri="http://schemas.openxmlformats.org/presentationml/2006/ole">
            <mc:AlternateContent xmlns:mc="http://schemas.openxmlformats.org/markup-compatibility/2006">
              <mc:Choice xmlns:v="urn:schemas-microsoft-com:vml" Requires="v">
                <p:oleObj spid="_x0000_s10735" name="Equation" r:id="rId3" imgW="139680" imgH="152280" progId="Equation.DSMT4">
                  <p:embed/>
                </p:oleObj>
              </mc:Choice>
              <mc:Fallback>
                <p:oleObj name="Equation" r:id="rId3" imgW="139680" imgH="152280" progId="Equation.DSMT4">
                  <p:embed/>
                  <p:pic>
                    <p:nvPicPr>
                      <p:cNvPr id="0" name=""/>
                      <p:cNvPicPr/>
                      <p:nvPr/>
                    </p:nvPicPr>
                    <p:blipFill>
                      <a:blip r:embed="rId4"/>
                      <a:stretch>
                        <a:fillRect/>
                      </a:stretch>
                    </p:blipFill>
                    <p:spPr>
                      <a:xfrm>
                        <a:off x="7454946" y="4302617"/>
                        <a:ext cx="198933" cy="217017"/>
                      </a:xfrm>
                      <a:prstGeom prst="rect">
                        <a:avLst/>
                      </a:prstGeom>
                    </p:spPr>
                  </p:pic>
                </p:oleObj>
              </mc:Fallback>
            </mc:AlternateContent>
          </a:graphicData>
        </a:graphic>
      </p:graphicFrame>
      <p:sp>
        <p:nvSpPr>
          <p:cNvPr id="24" name="矩形 23"/>
          <p:cNvSpPr/>
          <p:nvPr/>
        </p:nvSpPr>
        <p:spPr>
          <a:xfrm>
            <a:off x="6557243" y="1592597"/>
            <a:ext cx="1656184" cy="180020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noFill/>
            </a:endParaRPr>
          </a:p>
        </p:txBody>
      </p:sp>
      <p:sp>
        <p:nvSpPr>
          <p:cNvPr id="25" name="矩形 24"/>
          <p:cNvSpPr/>
          <p:nvPr/>
        </p:nvSpPr>
        <p:spPr>
          <a:xfrm>
            <a:off x="6557243" y="2492697"/>
            <a:ext cx="804813" cy="9001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7346466" y="2308031"/>
            <a:ext cx="304892" cy="369332"/>
          </a:xfrm>
          <a:prstGeom prst="rect">
            <a:avLst/>
          </a:prstGeom>
          <a:noFill/>
        </p:spPr>
        <p:txBody>
          <a:bodyPr wrap="none" rtlCol="0">
            <a:spAutoFit/>
          </a:bodyPr>
          <a:lstStyle/>
          <a:p>
            <a:r>
              <a:rPr lang="en-US" altLang="zh-CN" dirty="0" smtClean="0"/>
              <a:t>K</a:t>
            </a:r>
            <a:endParaRPr lang="zh-CN" altLang="en-US" dirty="0"/>
          </a:p>
        </p:txBody>
      </p:sp>
      <p:sp>
        <p:nvSpPr>
          <p:cNvPr id="28" name="TextBox 27"/>
          <p:cNvSpPr txBox="1"/>
          <p:nvPr/>
        </p:nvSpPr>
        <p:spPr>
          <a:xfrm>
            <a:off x="6156176" y="2308031"/>
            <a:ext cx="316112" cy="369332"/>
          </a:xfrm>
          <a:prstGeom prst="rect">
            <a:avLst/>
          </a:prstGeom>
          <a:noFill/>
        </p:spPr>
        <p:txBody>
          <a:bodyPr wrap="none" rtlCol="0">
            <a:spAutoFit/>
          </a:bodyPr>
          <a:lstStyle/>
          <a:p>
            <a:r>
              <a:rPr lang="en-US" altLang="zh-CN" dirty="0" smtClean="0"/>
              <a:t>J’</a:t>
            </a:r>
            <a:endParaRPr lang="zh-CN" altLang="en-US" dirty="0"/>
          </a:p>
        </p:txBody>
      </p:sp>
      <p:sp>
        <p:nvSpPr>
          <p:cNvPr id="30" name="TextBox 29"/>
          <p:cNvSpPr txBox="1"/>
          <p:nvPr/>
        </p:nvSpPr>
        <p:spPr>
          <a:xfrm>
            <a:off x="7236303" y="3438859"/>
            <a:ext cx="258404" cy="369332"/>
          </a:xfrm>
          <a:prstGeom prst="rect">
            <a:avLst/>
          </a:prstGeom>
          <a:noFill/>
        </p:spPr>
        <p:txBody>
          <a:bodyPr wrap="none" rtlCol="0">
            <a:spAutoFit/>
          </a:bodyPr>
          <a:lstStyle/>
          <a:p>
            <a:r>
              <a:rPr lang="en-US" altLang="zh-CN" dirty="0" smtClean="0"/>
              <a:t>J</a:t>
            </a:r>
            <a:endParaRPr lang="zh-CN" altLang="en-US" dirty="0"/>
          </a:p>
        </p:txBody>
      </p:sp>
      <p:graphicFrame>
        <p:nvGraphicFramePr>
          <p:cNvPr id="27" name="对象 26"/>
          <p:cNvGraphicFramePr>
            <a:graphicFrameLocks noChangeAspect="1"/>
          </p:cNvGraphicFramePr>
          <p:nvPr>
            <p:extLst>
              <p:ext uri="{D42A27DB-BD31-4B8C-83A1-F6EECF244321}">
                <p14:modId xmlns:p14="http://schemas.microsoft.com/office/powerpoint/2010/main" val="2420354475"/>
              </p:ext>
            </p:extLst>
          </p:nvPr>
        </p:nvGraphicFramePr>
        <p:xfrm>
          <a:off x="6177754" y="3476959"/>
          <a:ext cx="198437" cy="215900"/>
        </p:xfrm>
        <a:graphic>
          <a:graphicData uri="http://schemas.openxmlformats.org/presentationml/2006/ole">
            <mc:AlternateContent xmlns:mc="http://schemas.openxmlformats.org/markup-compatibility/2006">
              <mc:Choice xmlns:v="urn:schemas-microsoft-com:vml" Requires="v">
                <p:oleObj spid="_x0000_s10736" name="Equation" r:id="rId5" imgW="139680" imgH="152280" progId="Equation.DSMT4">
                  <p:embed/>
                </p:oleObj>
              </mc:Choice>
              <mc:Fallback>
                <p:oleObj name="Equation" r:id="rId5" imgW="139680" imgH="152280" progId="Equation.DSMT4">
                  <p:embed/>
                  <p:pic>
                    <p:nvPicPr>
                      <p:cNvPr id="0" name="对象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7754" y="3476959"/>
                        <a:ext cx="19843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 name="TextBox 32"/>
          <p:cNvSpPr txBox="1"/>
          <p:nvPr/>
        </p:nvSpPr>
        <p:spPr>
          <a:xfrm>
            <a:off x="8121061" y="3563724"/>
            <a:ext cx="761106" cy="369332"/>
          </a:xfrm>
          <a:prstGeom prst="rect">
            <a:avLst/>
          </a:prstGeom>
          <a:noFill/>
        </p:spPr>
        <p:txBody>
          <a:bodyPr wrap="none" rtlCol="0">
            <a:spAutoFit/>
          </a:bodyPr>
          <a:lstStyle/>
          <a:p>
            <a:r>
              <a:rPr lang="en-US" altLang="zh-CN" dirty="0" smtClean="0"/>
              <a:t>Zigzag</a:t>
            </a:r>
            <a:endParaRPr lang="zh-CN" altLang="en-US" dirty="0"/>
          </a:p>
        </p:txBody>
      </p:sp>
      <p:sp>
        <p:nvSpPr>
          <p:cNvPr id="35" name="TextBox 34"/>
          <p:cNvSpPr txBox="1"/>
          <p:nvPr/>
        </p:nvSpPr>
        <p:spPr>
          <a:xfrm rot="16200000">
            <a:off x="5668785" y="1510058"/>
            <a:ext cx="1045479" cy="369332"/>
          </a:xfrm>
          <a:prstGeom prst="rect">
            <a:avLst/>
          </a:prstGeom>
          <a:noFill/>
        </p:spPr>
        <p:txBody>
          <a:bodyPr wrap="none" rtlCol="0">
            <a:spAutoFit/>
          </a:bodyPr>
          <a:lstStyle/>
          <a:p>
            <a:r>
              <a:rPr lang="en-US" altLang="zh-CN" dirty="0" smtClean="0"/>
              <a:t>Armchair</a:t>
            </a:r>
            <a:endParaRPr lang="zh-CN" altLang="en-US" dirty="0"/>
          </a:p>
        </p:txBody>
      </p:sp>
      <p:cxnSp>
        <p:nvCxnSpPr>
          <p:cNvPr id="36" name="直接箭头连接符 35"/>
          <p:cNvCxnSpPr/>
          <p:nvPr/>
        </p:nvCxnSpPr>
        <p:spPr>
          <a:xfrm>
            <a:off x="6432571" y="3476959"/>
            <a:ext cx="2057901" cy="11640"/>
          </a:xfrm>
          <a:prstGeom prst="straightConnector1">
            <a:avLst/>
          </a:prstGeom>
          <a:ln w="31750" cap="rnd" cmpd="sng">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6443713" y="1377086"/>
            <a:ext cx="0" cy="2105693"/>
          </a:xfrm>
          <a:prstGeom prst="straightConnector1">
            <a:avLst/>
          </a:prstGeom>
          <a:ln w="31750" cap="rnd" cmpd="sng">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6516317" y="3333044"/>
            <a:ext cx="105815" cy="10581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7309148" y="3333044"/>
            <a:ext cx="105815" cy="10581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7309148" y="2439789"/>
            <a:ext cx="105815" cy="10581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6504335" y="2439789"/>
            <a:ext cx="105815" cy="10581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984574" y="-1"/>
            <a:ext cx="6827687" cy="707885"/>
          </a:xfrm>
          <a:prstGeom prst="rect">
            <a:avLst/>
          </a:prstGeom>
          <a:noFill/>
        </p:spPr>
        <p:txBody>
          <a:bodyPr wrap="square" rtlCol="0">
            <a:spAutoFit/>
          </a:bodyPr>
          <a:lstStyle/>
          <a:p>
            <a:r>
              <a:rPr lang="zh-CN" altLang="en-US" sz="4000" dirty="0" smtClean="0"/>
              <a:t>工作</a:t>
            </a:r>
            <a:r>
              <a:rPr lang="en-US" altLang="zh-CN" sz="4000" dirty="0" smtClean="0"/>
              <a:t>Ⅱ </a:t>
            </a:r>
            <a:r>
              <a:rPr lang="zh-CN" altLang="en-US" sz="3600" dirty="0" smtClean="0"/>
              <a:t>多层硅热输运性质研究</a:t>
            </a:r>
            <a:endParaRPr lang="zh-CN" altLang="en-US" sz="3600" dirty="0"/>
          </a:p>
        </p:txBody>
      </p:sp>
      <p:grpSp>
        <p:nvGrpSpPr>
          <p:cNvPr id="22" name="组合 21"/>
          <p:cNvGrpSpPr/>
          <p:nvPr/>
        </p:nvGrpSpPr>
        <p:grpSpPr>
          <a:xfrm>
            <a:off x="179512" y="836712"/>
            <a:ext cx="5713530" cy="5725659"/>
            <a:chOff x="634536" y="1064597"/>
            <a:chExt cx="5588928" cy="7776807"/>
          </a:xfrm>
        </p:grpSpPr>
        <p:pic>
          <p:nvPicPr>
            <p:cNvPr id="29"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11084" y="6271515"/>
              <a:ext cx="2670572" cy="255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1" name="组合 30"/>
            <p:cNvGrpSpPr/>
            <p:nvPr/>
          </p:nvGrpSpPr>
          <p:grpSpPr>
            <a:xfrm>
              <a:off x="634536" y="1064597"/>
              <a:ext cx="5588928" cy="7776807"/>
              <a:chOff x="634536" y="1064597"/>
              <a:chExt cx="5588928" cy="7776807"/>
            </a:xfrm>
          </p:grpSpPr>
          <p:grpSp>
            <p:nvGrpSpPr>
              <p:cNvPr id="32" name="组合 31"/>
              <p:cNvGrpSpPr/>
              <p:nvPr/>
            </p:nvGrpSpPr>
            <p:grpSpPr>
              <a:xfrm>
                <a:off x="634536" y="1064597"/>
                <a:ext cx="5588928" cy="7776807"/>
                <a:chOff x="416497" y="566008"/>
                <a:chExt cx="5976368" cy="5383943"/>
              </a:xfrm>
            </p:grpSpPr>
            <p:pic>
              <p:nvPicPr>
                <p:cNvPr id="44"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40647" y="566008"/>
                  <a:ext cx="2852216" cy="1783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40648" y="2354551"/>
                  <a:ext cx="2852217" cy="1764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6497" y="566008"/>
                  <a:ext cx="3064564" cy="1788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6497" y="2349501"/>
                  <a:ext cx="3064564" cy="1769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16497" y="4128594"/>
                  <a:ext cx="3064564" cy="1821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4" name="TextBox 33"/>
              <p:cNvSpPr txBox="1"/>
              <p:nvPr/>
            </p:nvSpPr>
            <p:spPr>
              <a:xfrm>
                <a:off x="1050591" y="1208584"/>
                <a:ext cx="43633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black"/>
                    </a:solidFill>
                    <a:effectLst/>
                    <a:uLnTx/>
                    <a:uFillTx/>
                  </a:rPr>
                  <a:t>(a)</a:t>
                </a:r>
                <a:endParaRPr kumimoji="0" lang="zh-CN" altLang="en-US" sz="1800" b="0" i="0" u="none" strike="noStrike" kern="0" cap="none" spc="0" normalizeH="0" baseline="0" noProof="0" dirty="0" smtClean="0">
                  <a:ln>
                    <a:noFill/>
                  </a:ln>
                  <a:solidFill>
                    <a:prstClr val="black"/>
                  </a:solidFill>
                  <a:effectLst/>
                  <a:uLnTx/>
                  <a:uFillTx/>
                </a:endParaRPr>
              </a:p>
            </p:txBody>
          </p:sp>
          <p:sp>
            <p:nvSpPr>
              <p:cNvPr id="37" name="TextBox 36"/>
              <p:cNvSpPr txBox="1"/>
              <p:nvPr/>
            </p:nvSpPr>
            <p:spPr>
              <a:xfrm>
                <a:off x="3789040" y="1208584"/>
                <a:ext cx="4475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black"/>
                    </a:solidFill>
                    <a:effectLst/>
                    <a:uLnTx/>
                    <a:uFillTx/>
                  </a:rPr>
                  <a:t>(b)</a:t>
                </a:r>
                <a:endParaRPr kumimoji="0" lang="zh-CN" altLang="en-US" sz="1800" b="0" i="0" u="none" strike="noStrike" kern="0" cap="none" spc="0" normalizeH="0" baseline="0" noProof="0" dirty="0" smtClean="0">
                  <a:ln>
                    <a:noFill/>
                  </a:ln>
                  <a:solidFill>
                    <a:prstClr val="black"/>
                  </a:solidFill>
                  <a:effectLst/>
                  <a:uLnTx/>
                  <a:uFillTx/>
                </a:endParaRPr>
              </a:p>
            </p:txBody>
          </p:sp>
          <p:sp>
            <p:nvSpPr>
              <p:cNvPr id="39" name="TextBox 38"/>
              <p:cNvSpPr txBox="1"/>
              <p:nvPr/>
            </p:nvSpPr>
            <p:spPr>
              <a:xfrm>
                <a:off x="3789040" y="3774976"/>
                <a:ext cx="4475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black"/>
                    </a:solidFill>
                    <a:effectLst/>
                    <a:uLnTx/>
                    <a:uFillTx/>
                  </a:rPr>
                  <a:t>(d)</a:t>
                </a:r>
                <a:endParaRPr kumimoji="0" lang="zh-CN" altLang="en-US" sz="1800" b="0" i="0" u="none" strike="noStrike" kern="0" cap="none" spc="0" normalizeH="0" baseline="0" noProof="0" dirty="0" smtClean="0">
                  <a:ln>
                    <a:noFill/>
                  </a:ln>
                  <a:solidFill>
                    <a:prstClr val="black"/>
                  </a:solidFill>
                  <a:effectLst/>
                  <a:uLnTx/>
                  <a:uFillTx/>
                </a:endParaRPr>
              </a:p>
            </p:txBody>
          </p:sp>
          <p:sp>
            <p:nvSpPr>
              <p:cNvPr id="40" name="TextBox 39"/>
              <p:cNvSpPr txBox="1"/>
              <p:nvPr/>
            </p:nvSpPr>
            <p:spPr>
              <a:xfrm>
                <a:off x="1052491" y="3807376"/>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black"/>
                    </a:solidFill>
                    <a:effectLst/>
                    <a:uLnTx/>
                    <a:uFillTx/>
                  </a:rPr>
                  <a:t>(c)</a:t>
                </a:r>
                <a:endParaRPr kumimoji="0" lang="zh-CN" altLang="en-US" sz="1800" b="0" i="0" u="none" strike="noStrike" kern="0" cap="none" spc="0" normalizeH="0" baseline="0" noProof="0" dirty="0" smtClean="0">
                  <a:ln>
                    <a:noFill/>
                  </a:ln>
                  <a:solidFill>
                    <a:prstClr val="black"/>
                  </a:solidFill>
                  <a:effectLst/>
                  <a:uLnTx/>
                  <a:uFillTx/>
                </a:endParaRPr>
              </a:p>
            </p:txBody>
          </p:sp>
          <p:sp>
            <p:nvSpPr>
              <p:cNvPr id="41" name="TextBox 40"/>
              <p:cNvSpPr txBox="1"/>
              <p:nvPr/>
            </p:nvSpPr>
            <p:spPr>
              <a:xfrm>
                <a:off x="1052491" y="6321152"/>
                <a:ext cx="4411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black"/>
                    </a:solidFill>
                    <a:effectLst/>
                    <a:uLnTx/>
                    <a:uFillTx/>
                  </a:rPr>
                  <a:t>(e)</a:t>
                </a:r>
                <a:endParaRPr kumimoji="0" lang="zh-CN" altLang="en-US" sz="1800" b="0" i="0" u="none" strike="noStrike" kern="0" cap="none" spc="0" normalizeH="0" baseline="0" noProof="0" dirty="0" smtClean="0">
                  <a:ln>
                    <a:noFill/>
                  </a:ln>
                  <a:solidFill>
                    <a:prstClr val="black"/>
                  </a:solidFill>
                  <a:effectLst/>
                  <a:uLnTx/>
                  <a:uFillTx/>
                </a:endParaRPr>
              </a:p>
            </p:txBody>
          </p:sp>
          <p:sp>
            <p:nvSpPr>
              <p:cNvPr id="42" name="TextBox 41"/>
              <p:cNvSpPr txBox="1"/>
              <p:nvPr/>
            </p:nvSpPr>
            <p:spPr>
              <a:xfrm>
                <a:off x="3795691" y="6393160"/>
                <a:ext cx="39966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black"/>
                    </a:solidFill>
                    <a:effectLst/>
                    <a:uLnTx/>
                    <a:uFillTx/>
                  </a:rPr>
                  <a:t>(f)</a:t>
                </a:r>
                <a:endParaRPr kumimoji="0" lang="zh-CN" altLang="en-US" sz="1800" b="0" i="0" u="none" strike="noStrike" kern="0" cap="none" spc="0" normalizeH="0" baseline="0" noProof="0" dirty="0" smtClean="0">
                  <a:ln>
                    <a:noFill/>
                  </a:ln>
                  <a:solidFill>
                    <a:prstClr val="black"/>
                  </a:solidFill>
                  <a:effectLst/>
                  <a:uLnTx/>
                  <a:uFillTx/>
                </a:endParaRPr>
              </a:p>
            </p:txBody>
          </p:sp>
        </p:grpSp>
      </p:grpSp>
      <p:sp>
        <p:nvSpPr>
          <p:cNvPr id="3" name="灯片编号占位符 2"/>
          <p:cNvSpPr>
            <a:spLocks noGrp="1"/>
          </p:cNvSpPr>
          <p:nvPr>
            <p:ph type="sldNum" sz="quarter" idx="12"/>
          </p:nvPr>
        </p:nvSpPr>
        <p:spPr/>
        <p:txBody>
          <a:bodyPr/>
          <a:lstStyle/>
          <a:p>
            <a:fld id="{0C913308-F349-4B6D-A68A-DD1791B4A57B}" type="slidenum">
              <a:rPr lang="zh-CN" altLang="en-US" smtClean="0"/>
              <a:t>20</a:t>
            </a:fld>
            <a:endParaRPr lang="zh-CN" altLang="en-US" dirty="0"/>
          </a:p>
        </p:txBody>
      </p:sp>
    </p:spTree>
    <p:extLst>
      <p:ext uri="{BB962C8B-B14F-4D97-AF65-F5344CB8AC3E}">
        <p14:creationId xmlns:p14="http://schemas.microsoft.com/office/powerpoint/2010/main" val="42539921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2211" y="1052736"/>
            <a:ext cx="8219578" cy="5384423"/>
          </a:xfrm>
          <a:prstGeom prst="rect">
            <a:avLst/>
          </a:prstGeom>
          <a:noFill/>
        </p:spPr>
        <p:txBody>
          <a:bodyPr wrap="square" rtlCol="0">
            <a:spAutoFit/>
          </a:bodyPr>
          <a:lstStyle/>
          <a:p>
            <a:pPr algn="just">
              <a:lnSpc>
                <a:spcPct val="150000"/>
              </a:lnSpc>
              <a:spcBef>
                <a:spcPts val="2400"/>
              </a:spcBef>
              <a:spcAft>
                <a:spcPts val="1200"/>
              </a:spcAft>
            </a:pPr>
            <a:r>
              <a:rPr lang="zh-CN" altLang="en-US" sz="2400" dirty="0" smtClean="0"/>
              <a:t>（</a:t>
            </a:r>
            <a:r>
              <a:rPr lang="en-US" altLang="zh-CN" sz="2400" dirty="0" smtClean="0"/>
              <a:t>1</a:t>
            </a:r>
            <a:r>
              <a:rPr lang="zh-CN" altLang="en-US" sz="2400" dirty="0" smtClean="0"/>
              <a:t>）</a:t>
            </a:r>
            <a:r>
              <a:rPr lang="zh-CN" altLang="en-US" sz="2400" dirty="0" smtClean="0">
                <a:solidFill>
                  <a:srgbClr val="FF0000"/>
                </a:solidFill>
              </a:rPr>
              <a:t>厚度</a:t>
            </a:r>
            <a:r>
              <a:rPr lang="en-US" altLang="zh-CN" sz="2400" dirty="0" smtClean="0">
                <a:solidFill>
                  <a:srgbClr val="FF0000"/>
                </a:solidFill>
              </a:rPr>
              <a:t>&lt;6L</a:t>
            </a:r>
            <a:r>
              <a:rPr lang="zh-CN" altLang="en-US" sz="2400" dirty="0" smtClean="0">
                <a:solidFill>
                  <a:srgbClr val="FF0000"/>
                </a:solidFill>
              </a:rPr>
              <a:t>时</a:t>
            </a:r>
            <a:r>
              <a:rPr lang="zh-CN" altLang="en-US" sz="2400" dirty="0" smtClean="0"/>
              <a:t>，多层硅结构具有强烈的各向异性（</a:t>
            </a:r>
            <a:r>
              <a:rPr lang="en-US" altLang="zh-CN" sz="2400" dirty="0" smtClean="0"/>
              <a:t>&gt;20%</a:t>
            </a:r>
            <a:r>
              <a:rPr lang="zh-CN" altLang="en-US" sz="2400" dirty="0" smtClean="0"/>
              <a:t>）。原因：表面重构造成沿不同方向声子速度的差异，并且其对热导的影响在小厚度时尤为显著。</a:t>
            </a:r>
            <a:endParaRPr lang="en-US" altLang="zh-CN" sz="2400" dirty="0" smtClean="0"/>
          </a:p>
          <a:p>
            <a:pPr algn="just">
              <a:lnSpc>
                <a:spcPct val="150000"/>
              </a:lnSpc>
              <a:spcBef>
                <a:spcPts val="2400"/>
              </a:spcBef>
              <a:spcAft>
                <a:spcPts val="1200"/>
              </a:spcAft>
            </a:pPr>
            <a:r>
              <a:rPr lang="zh-CN" altLang="en-US" sz="2400" dirty="0" smtClean="0"/>
              <a:t>（</a:t>
            </a:r>
            <a:r>
              <a:rPr lang="en-US" altLang="zh-CN" sz="2400" dirty="0" smtClean="0"/>
              <a:t>2</a:t>
            </a:r>
            <a:r>
              <a:rPr lang="zh-CN" altLang="en-US" sz="2400" dirty="0" smtClean="0"/>
              <a:t>）厚度为</a:t>
            </a:r>
            <a:r>
              <a:rPr lang="en-US" altLang="zh-CN" sz="2400" dirty="0" smtClean="0"/>
              <a:t>2L</a:t>
            </a:r>
            <a:r>
              <a:rPr lang="zh-CN" altLang="en-US" sz="2400" dirty="0" smtClean="0"/>
              <a:t>时，表面重构带来的热输运差异最显著；随着层数的增多，热导趋于收敛，且各向异性差异变</a:t>
            </a:r>
            <a:r>
              <a:rPr lang="zh-CN" altLang="en-US" sz="2400" dirty="0"/>
              <a:t>小</a:t>
            </a:r>
            <a:r>
              <a:rPr lang="zh-CN" altLang="en-US" sz="2400" dirty="0" smtClean="0"/>
              <a:t>，</a:t>
            </a:r>
            <a:r>
              <a:rPr lang="zh-CN" altLang="en-US" sz="2400" dirty="0"/>
              <a:t>源</a:t>
            </a:r>
            <a:r>
              <a:rPr lang="zh-CN" altLang="en-US" sz="2400" dirty="0" smtClean="0"/>
              <a:t>于厚</a:t>
            </a:r>
            <a:r>
              <a:rPr lang="zh-CN" altLang="en-US" sz="2400" dirty="0"/>
              <a:t>度的增加导致表面重</a:t>
            </a:r>
            <a:r>
              <a:rPr lang="zh-CN" altLang="en-US" sz="2400" dirty="0" smtClean="0"/>
              <a:t>构影响减弱。</a:t>
            </a:r>
            <a:endParaRPr lang="en-US" altLang="zh-CN" sz="2400" dirty="0" smtClean="0"/>
          </a:p>
          <a:p>
            <a:pPr algn="just">
              <a:lnSpc>
                <a:spcPct val="150000"/>
              </a:lnSpc>
              <a:spcBef>
                <a:spcPts val="2400"/>
              </a:spcBef>
              <a:spcAft>
                <a:spcPts val="1200"/>
              </a:spcAft>
            </a:pPr>
            <a:r>
              <a:rPr lang="zh-CN" altLang="en-US" sz="2400" dirty="0" smtClean="0"/>
              <a:t>（</a:t>
            </a:r>
            <a:r>
              <a:rPr lang="en-US" altLang="zh-CN" sz="2400" dirty="0" smtClean="0"/>
              <a:t>3</a:t>
            </a:r>
            <a:r>
              <a:rPr lang="zh-CN" altLang="en-US" sz="2400" dirty="0" smtClean="0"/>
              <a:t>）</a:t>
            </a:r>
            <a:r>
              <a:rPr lang="zh-CN" altLang="en-US" sz="2400" dirty="0">
                <a:solidFill>
                  <a:srgbClr val="FF0000"/>
                </a:solidFill>
              </a:rPr>
              <a:t>厚度</a:t>
            </a:r>
            <a:r>
              <a:rPr lang="en-US" altLang="zh-CN" sz="2400" dirty="0">
                <a:solidFill>
                  <a:srgbClr val="FF0000"/>
                </a:solidFill>
              </a:rPr>
              <a:t>&lt;6L</a:t>
            </a:r>
            <a:r>
              <a:rPr lang="zh-CN" altLang="en-US" sz="2400" dirty="0" smtClean="0">
                <a:solidFill>
                  <a:srgbClr val="FF0000"/>
                </a:solidFill>
              </a:rPr>
              <a:t>时，</a:t>
            </a:r>
            <a:r>
              <a:rPr lang="zh-CN" altLang="en-US" sz="2400" dirty="0" smtClean="0"/>
              <a:t>多层硅热导最低可小至</a:t>
            </a:r>
            <a:r>
              <a:rPr lang="en-US" altLang="zh-CN" sz="2400" dirty="0" smtClean="0"/>
              <a:t> 1.2 W/(</a:t>
            </a:r>
            <a:r>
              <a:rPr lang="en-US" altLang="zh-CN" sz="2400" dirty="0" err="1" smtClean="0"/>
              <a:t>mK</a:t>
            </a:r>
            <a:r>
              <a:rPr lang="en-US" altLang="zh-CN" sz="2400" dirty="0" smtClean="0"/>
              <a:t>)</a:t>
            </a:r>
            <a:r>
              <a:rPr lang="zh-CN" altLang="en-US" sz="2400" dirty="0" smtClean="0"/>
              <a:t>，各项异性可高达</a:t>
            </a:r>
            <a:r>
              <a:rPr lang="en-US" altLang="zh-CN" sz="2400" dirty="0" smtClean="0"/>
              <a:t>75%</a:t>
            </a:r>
            <a:r>
              <a:rPr lang="zh-CN" altLang="en-US" sz="2400" dirty="0" smtClean="0"/>
              <a:t>，表明其在热电等能源领域应用前景广阔</a:t>
            </a:r>
            <a:endParaRPr lang="zh-CN" altLang="en-US" sz="2400" dirty="0"/>
          </a:p>
        </p:txBody>
      </p:sp>
      <p:sp>
        <p:nvSpPr>
          <p:cNvPr id="4" name="标题 1"/>
          <p:cNvSpPr txBox="1">
            <a:spLocks/>
          </p:cNvSpPr>
          <p:nvPr/>
        </p:nvSpPr>
        <p:spPr>
          <a:xfrm>
            <a:off x="7524328" y="116632"/>
            <a:ext cx="1512168" cy="689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dirty="0" smtClean="0">
                <a:latin typeface="+mn-ea"/>
                <a:ea typeface="+mn-ea"/>
              </a:rPr>
              <a:t>小结</a:t>
            </a:r>
            <a:r>
              <a:rPr lang="en-US" altLang="zh-CN" sz="3200" dirty="0" smtClean="0">
                <a:latin typeface="+mn-ea"/>
                <a:ea typeface="+mn-ea"/>
              </a:rPr>
              <a:t>Ⅱ</a:t>
            </a:r>
            <a:endParaRPr lang="zh-CN" altLang="en-US" sz="3200" dirty="0">
              <a:latin typeface="+mn-ea"/>
              <a:ea typeface="+mn-ea"/>
            </a:endParaRPr>
          </a:p>
        </p:txBody>
      </p:sp>
      <p:sp>
        <p:nvSpPr>
          <p:cNvPr id="5" name="TextBox 4"/>
          <p:cNvSpPr txBox="1"/>
          <p:nvPr/>
        </p:nvSpPr>
        <p:spPr>
          <a:xfrm>
            <a:off x="984574" y="-1"/>
            <a:ext cx="6827687" cy="707885"/>
          </a:xfrm>
          <a:prstGeom prst="rect">
            <a:avLst/>
          </a:prstGeom>
          <a:noFill/>
        </p:spPr>
        <p:txBody>
          <a:bodyPr wrap="square" rtlCol="0">
            <a:spAutoFit/>
          </a:bodyPr>
          <a:lstStyle/>
          <a:p>
            <a:r>
              <a:rPr lang="zh-CN" altLang="en-US" sz="4000" dirty="0" smtClean="0"/>
              <a:t>工作</a:t>
            </a:r>
            <a:r>
              <a:rPr lang="en-US" altLang="zh-CN" sz="4000" dirty="0" smtClean="0"/>
              <a:t>Ⅱ </a:t>
            </a:r>
            <a:r>
              <a:rPr lang="zh-CN" altLang="en-US" sz="3600" dirty="0" smtClean="0"/>
              <a:t>多层硅热输运性质研究</a:t>
            </a:r>
            <a:endParaRPr lang="zh-CN" altLang="en-US" sz="3600"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21</a:t>
            </a:fld>
            <a:endParaRPr lang="zh-CN" altLang="en-US" dirty="0"/>
          </a:p>
        </p:txBody>
      </p:sp>
    </p:spTree>
    <p:extLst>
      <p:ext uri="{BB962C8B-B14F-4D97-AF65-F5344CB8AC3E}">
        <p14:creationId xmlns:p14="http://schemas.microsoft.com/office/powerpoint/2010/main" val="15150360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1268760"/>
            <a:ext cx="7776864" cy="4493538"/>
          </a:xfrm>
          <a:prstGeom prst="rect">
            <a:avLst/>
          </a:prstGeom>
        </p:spPr>
        <p:txBody>
          <a:bodyPr wrap="square">
            <a:spAutoFit/>
          </a:bodyPr>
          <a:lstStyle/>
          <a:p>
            <a:pPr indent="-720000"/>
            <a:r>
              <a:rPr lang="zh-CN" altLang="en-US" b="1" dirty="0" smtClean="0"/>
              <a:t>总结：</a:t>
            </a:r>
            <a:endParaRPr lang="en-US" altLang="zh-CN" b="1" dirty="0" smtClean="0"/>
          </a:p>
          <a:p>
            <a:pPr indent="-720000">
              <a:spcBef>
                <a:spcPts val="1200"/>
              </a:spcBef>
              <a:spcAft>
                <a:spcPts val="600"/>
              </a:spcAft>
            </a:pPr>
            <a:r>
              <a:rPr lang="zh-CN" altLang="en-US" dirty="0" smtClean="0"/>
              <a:t>硅</a:t>
            </a:r>
            <a:r>
              <a:rPr lang="zh-CN" altLang="en-US" dirty="0"/>
              <a:t>烯与</a:t>
            </a:r>
            <a:r>
              <a:rPr lang="en-US" altLang="zh-CN" dirty="0"/>
              <a:t>h-BN</a:t>
            </a:r>
            <a:r>
              <a:rPr lang="zh-CN" altLang="en-US" dirty="0"/>
              <a:t>相互作用使得热导显著增加，并可以通过其三明治结构调控弹道输运。</a:t>
            </a:r>
            <a:endParaRPr lang="en-US" altLang="zh-CN" dirty="0"/>
          </a:p>
          <a:p>
            <a:pPr indent="-720000">
              <a:spcBef>
                <a:spcPts val="1200"/>
              </a:spcBef>
              <a:spcAft>
                <a:spcPts val="600"/>
              </a:spcAft>
            </a:pPr>
            <a:r>
              <a:rPr lang="zh-CN" altLang="en-US" dirty="0"/>
              <a:t>多层硅结构具有强烈的</a:t>
            </a:r>
            <a:r>
              <a:rPr lang="zh-CN" altLang="en-US" dirty="0" smtClean="0"/>
              <a:t>各向异性。这归咎于表面重构和厚度方向的尺寸效应。</a:t>
            </a:r>
            <a:endParaRPr lang="en-US" altLang="zh-CN" dirty="0" smtClean="0"/>
          </a:p>
          <a:p>
            <a:pPr indent="-720000"/>
            <a:endParaRPr lang="en-US" altLang="zh-CN" dirty="0" smtClean="0"/>
          </a:p>
          <a:p>
            <a:r>
              <a:rPr lang="zh-CN" altLang="en-US" b="1" kern="100" dirty="0" smtClean="0">
                <a:latin typeface="Times New Roman"/>
              </a:rPr>
              <a:t>展望：</a:t>
            </a:r>
            <a:endParaRPr lang="en-US" altLang="zh-CN" b="1" kern="100" dirty="0" smtClean="0">
              <a:latin typeface="Times New Roman"/>
            </a:endParaRPr>
          </a:p>
          <a:p>
            <a:pPr marL="342900" lvl="0" indent="-342900" algn="just">
              <a:spcBef>
                <a:spcPts val="1200"/>
              </a:spcBef>
              <a:spcAft>
                <a:spcPts val="600"/>
              </a:spcAft>
              <a:buFont typeface="+mj-lt"/>
              <a:buAutoNum type="arabicPeriod"/>
            </a:pPr>
            <a:r>
              <a:rPr lang="zh-CN" altLang="en-US" kern="100" dirty="0" smtClean="0">
                <a:latin typeface="Times New Roman"/>
              </a:rPr>
              <a:t>进一步发展有效的声子输运模型阐释二维纳米材料热输运与其表明结构及厚度尺寸的内在关联</a:t>
            </a:r>
            <a:r>
              <a:rPr lang="zh-CN" altLang="zh-CN" kern="100" dirty="0" smtClean="0">
                <a:latin typeface="Times New Roman"/>
              </a:rPr>
              <a:t>。</a:t>
            </a:r>
            <a:endParaRPr lang="zh-CN" altLang="zh-CN" kern="100" dirty="0">
              <a:latin typeface="Times New Roman"/>
            </a:endParaRPr>
          </a:p>
          <a:p>
            <a:pPr marL="342900" lvl="0" indent="-342900" algn="just">
              <a:spcBef>
                <a:spcPts val="1200"/>
              </a:spcBef>
              <a:spcAft>
                <a:spcPts val="600"/>
              </a:spcAft>
              <a:buFont typeface="+mj-lt"/>
              <a:buAutoNum type="arabicPeriod"/>
            </a:pPr>
            <a:r>
              <a:rPr lang="zh-CN" altLang="en-US" kern="100" dirty="0" smtClean="0">
                <a:latin typeface="Times New Roman"/>
              </a:rPr>
              <a:t>二维</a:t>
            </a:r>
            <a:r>
              <a:rPr lang="zh-CN" altLang="zh-CN" kern="100" dirty="0" smtClean="0">
                <a:latin typeface="Times New Roman"/>
              </a:rPr>
              <a:t>硅纳米材料</a:t>
            </a:r>
            <a:r>
              <a:rPr lang="zh-CN" altLang="en-US" kern="100" dirty="0" smtClean="0">
                <a:latin typeface="Times New Roman"/>
              </a:rPr>
              <a:t>作为一种热电材料，</a:t>
            </a:r>
            <a:r>
              <a:rPr lang="zh-CN" altLang="zh-CN" kern="100" dirty="0" smtClean="0">
                <a:latin typeface="Times New Roman"/>
              </a:rPr>
              <a:t>通过</a:t>
            </a:r>
            <a:r>
              <a:rPr lang="zh-CN" altLang="zh-CN" kern="100" dirty="0">
                <a:latin typeface="Times New Roman"/>
              </a:rPr>
              <a:t>外在条件调控热属性的同时，是否存在对电输运的变化还是研究的方向之一。</a:t>
            </a:r>
          </a:p>
          <a:p>
            <a:pPr marL="342900" lvl="0" indent="-342900" algn="just">
              <a:spcBef>
                <a:spcPts val="1200"/>
              </a:spcBef>
              <a:spcAft>
                <a:spcPts val="600"/>
              </a:spcAft>
              <a:buFont typeface="+mj-lt"/>
              <a:buAutoNum type="arabicPeriod"/>
            </a:pPr>
            <a:r>
              <a:rPr lang="zh-CN" altLang="en-US" kern="100" dirty="0" smtClean="0">
                <a:latin typeface="Times New Roman"/>
              </a:rPr>
              <a:t>二维</a:t>
            </a:r>
            <a:r>
              <a:rPr lang="zh-CN" altLang="zh-CN" kern="100" dirty="0" smtClean="0">
                <a:latin typeface="Times New Roman"/>
              </a:rPr>
              <a:t>硅纳米</a:t>
            </a:r>
            <a:r>
              <a:rPr lang="zh-CN" altLang="zh-CN" kern="100" dirty="0">
                <a:latin typeface="Times New Roman"/>
              </a:rPr>
              <a:t>材料对于其它外在因素，如缺陷的影响、同位素效应、应力应变、不同温度等等其热输运的性质究竟又会有什么</a:t>
            </a:r>
            <a:r>
              <a:rPr lang="zh-CN" altLang="zh-CN" kern="100" dirty="0" smtClean="0">
                <a:latin typeface="Times New Roman"/>
              </a:rPr>
              <a:t>规律</a:t>
            </a:r>
            <a:r>
              <a:rPr lang="zh-CN" altLang="en-US" kern="100" dirty="0">
                <a:latin typeface="Times New Roman"/>
              </a:rPr>
              <a:t>？</a:t>
            </a:r>
            <a:endParaRPr lang="zh-CN" altLang="zh-CN" kern="100" dirty="0">
              <a:latin typeface="Times New Roman"/>
            </a:endParaRPr>
          </a:p>
        </p:txBody>
      </p:sp>
      <p:sp>
        <p:nvSpPr>
          <p:cNvPr id="4" name="标题 3"/>
          <p:cNvSpPr>
            <a:spLocks noGrp="1"/>
          </p:cNvSpPr>
          <p:nvPr>
            <p:ph type="title"/>
          </p:nvPr>
        </p:nvSpPr>
        <p:spPr/>
        <p:txBody>
          <a:bodyPr>
            <a:normAutofit fontScale="90000"/>
          </a:bodyPr>
          <a:lstStyle/>
          <a:p>
            <a:r>
              <a:rPr lang="zh-CN" altLang="en-US" dirty="0" smtClean="0"/>
              <a:t>总结与展望</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t>22</a:t>
            </a:fld>
            <a:endParaRPr lang="zh-CN" altLang="en-US" dirty="0"/>
          </a:p>
        </p:txBody>
      </p:sp>
    </p:spTree>
    <p:extLst>
      <p:ext uri="{BB962C8B-B14F-4D97-AF65-F5344CB8AC3E}">
        <p14:creationId xmlns:p14="http://schemas.microsoft.com/office/powerpoint/2010/main" val="26154898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8132" y="894656"/>
            <a:ext cx="252028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2400" dirty="0" smtClean="0"/>
              <a:t>论文撰写情况</a:t>
            </a:r>
            <a:endParaRPr lang="zh-CN" altLang="en-US" sz="2400" dirty="0"/>
          </a:p>
        </p:txBody>
      </p:sp>
      <p:sp>
        <p:nvSpPr>
          <p:cNvPr id="3" name="TextBox 2"/>
          <p:cNvSpPr txBox="1"/>
          <p:nvPr/>
        </p:nvSpPr>
        <p:spPr>
          <a:xfrm>
            <a:off x="611560" y="1916832"/>
            <a:ext cx="8208911" cy="2308324"/>
          </a:xfrm>
          <a:prstGeom prst="rect">
            <a:avLst/>
          </a:prstGeom>
          <a:noFill/>
        </p:spPr>
        <p:txBody>
          <a:bodyPr wrap="square" rtlCol="0">
            <a:spAutoFit/>
          </a:bodyPr>
          <a:lstStyle/>
          <a:p>
            <a:pPr marL="342900" indent="-342900">
              <a:buAutoNum type="arabicPeriod"/>
            </a:pPr>
            <a:r>
              <a:rPr lang="en-US" altLang="zh-CN" dirty="0">
                <a:latin typeface="Times New Roman"/>
              </a:rPr>
              <a:t>Chen Chao-Yu, She. </a:t>
            </a:r>
            <a:r>
              <a:rPr lang="en-US" altLang="zh-CN" dirty="0" err="1">
                <a:latin typeface="Times New Roman"/>
              </a:rPr>
              <a:t>Yanchao</a:t>
            </a:r>
            <a:r>
              <a:rPr lang="en-US" altLang="zh-CN" dirty="0">
                <a:latin typeface="Times New Roman"/>
              </a:rPr>
              <a:t>, Xiao </a:t>
            </a:r>
            <a:r>
              <a:rPr lang="en-US" altLang="zh-CN" dirty="0" err="1">
                <a:latin typeface="Times New Roman"/>
              </a:rPr>
              <a:t>Huaping</a:t>
            </a:r>
            <a:r>
              <a:rPr lang="en-US" altLang="zh-CN" dirty="0">
                <a:latin typeface="Times New Roman"/>
              </a:rPr>
              <a:t>, Ding </a:t>
            </a:r>
            <a:r>
              <a:rPr lang="en-US" altLang="zh-CN" dirty="0" err="1">
                <a:latin typeface="Times New Roman"/>
              </a:rPr>
              <a:t>Jianwen</a:t>
            </a:r>
            <a:r>
              <a:rPr lang="en-US" altLang="zh-CN" dirty="0">
                <a:latin typeface="Times New Roman"/>
              </a:rPr>
              <a:t>, Cao </a:t>
            </a:r>
            <a:r>
              <a:rPr lang="en-US" altLang="zh-CN" dirty="0" err="1">
                <a:latin typeface="Times New Roman"/>
              </a:rPr>
              <a:t>Juexian</a:t>
            </a:r>
            <a:r>
              <a:rPr lang="en-US" altLang="zh-CN" dirty="0">
                <a:latin typeface="Times New Roman"/>
              </a:rPr>
              <a:t>, </a:t>
            </a:r>
            <a:r>
              <a:rPr lang="en-US" altLang="zh-CN" dirty="0" err="1">
                <a:latin typeface="Times New Roman"/>
              </a:rPr>
              <a:t>Guo</a:t>
            </a:r>
            <a:r>
              <a:rPr lang="en-US" altLang="zh-CN" dirty="0">
                <a:latin typeface="Times New Roman"/>
              </a:rPr>
              <a:t> </a:t>
            </a:r>
            <a:r>
              <a:rPr lang="en-US" altLang="zh-CN" dirty="0" err="1">
                <a:latin typeface="Times New Roman"/>
              </a:rPr>
              <a:t>Zhi</a:t>
            </a:r>
            <a:r>
              <a:rPr lang="en-US" altLang="zh-CN" dirty="0">
                <a:latin typeface="Times New Roman"/>
              </a:rPr>
              <a:t>-Xin, “Enhancing the ballistic thermal transport of </a:t>
            </a:r>
            <a:r>
              <a:rPr lang="en-US" altLang="zh-CN" dirty="0" err="1">
                <a:latin typeface="Times New Roman"/>
              </a:rPr>
              <a:t>silicene</a:t>
            </a:r>
            <a:r>
              <a:rPr lang="en-US" altLang="zh-CN" dirty="0">
                <a:latin typeface="Times New Roman"/>
              </a:rPr>
              <a:t> through smooth interface coupling”, </a:t>
            </a:r>
            <a:r>
              <a:rPr lang="en-US" altLang="zh-CN" b="1" dirty="0">
                <a:latin typeface="Times New Roman"/>
              </a:rPr>
              <a:t>Journal of Physics: Condensed Matter, 28 (2016) 145003</a:t>
            </a:r>
            <a:r>
              <a:rPr lang="en-US" altLang="zh-CN" dirty="0">
                <a:latin typeface="Times New Roman"/>
              </a:rPr>
              <a:t>. </a:t>
            </a:r>
            <a:endParaRPr lang="en-US" altLang="zh-CN" dirty="0" smtClean="0">
              <a:latin typeface="Times New Roman"/>
            </a:endParaRPr>
          </a:p>
          <a:p>
            <a:pPr marL="342900" indent="-342900">
              <a:buAutoNum type="arabicPeriod"/>
            </a:pPr>
            <a:endParaRPr lang="en-US" altLang="zh-CN" dirty="0" smtClean="0">
              <a:latin typeface="Times New Roman"/>
            </a:endParaRPr>
          </a:p>
          <a:p>
            <a:pPr marL="342900" indent="-342900">
              <a:buAutoNum type="arabicPeriod"/>
            </a:pPr>
            <a:r>
              <a:rPr lang="en-US" altLang="zh-CN" kern="100" dirty="0" smtClean="0">
                <a:latin typeface="Times New Roman"/>
              </a:rPr>
              <a:t>Chen </a:t>
            </a:r>
            <a:r>
              <a:rPr lang="en-US" altLang="zh-CN" kern="100" dirty="0">
                <a:latin typeface="Times New Roman"/>
              </a:rPr>
              <a:t>Chao-Yu</a:t>
            </a:r>
            <a:r>
              <a:rPr lang="zh-CN" altLang="zh-CN" kern="100" dirty="0">
                <a:latin typeface="Times New Roman"/>
              </a:rPr>
              <a:t>，</a:t>
            </a:r>
            <a:r>
              <a:rPr lang="en-US" altLang="zh-CN" kern="100" dirty="0" err="1">
                <a:latin typeface="Times New Roman"/>
              </a:rPr>
              <a:t>Guo</a:t>
            </a:r>
            <a:r>
              <a:rPr lang="en-US" altLang="zh-CN" kern="100" dirty="0">
                <a:latin typeface="Times New Roman"/>
              </a:rPr>
              <a:t> </a:t>
            </a:r>
            <a:r>
              <a:rPr lang="en-US" altLang="zh-CN" kern="100" dirty="0" err="1">
                <a:latin typeface="Times New Roman"/>
              </a:rPr>
              <a:t>Zhi</a:t>
            </a:r>
            <a:r>
              <a:rPr lang="en-US" altLang="zh-CN" kern="100" dirty="0">
                <a:latin typeface="Times New Roman"/>
              </a:rPr>
              <a:t>-Xin, “Anisotropic in-plane thermal conductivity observed in multilayer </a:t>
            </a:r>
            <a:r>
              <a:rPr lang="en-US" altLang="zh-CN" kern="100" dirty="0" err="1">
                <a:latin typeface="Times New Roman"/>
              </a:rPr>
              <a:t>silicene</a:t>
            </a:r>
            <a:r>
              <a:rPr lang="en-US" altLang="zh-CN" kern="100" dirty="0">
                <a:latin typeface="Times New Roman"/>
              </a:rPr>
              <a:t>”</a:t>
            </a:r>
            <a:r>
              <a:rPr lang="zh-CN" altLang="zh-CN" kern="100" dirty="0">
                <a:latin typeface="Times New Roman"/>
              </a:rPr>
              <a:t>，</a:t>
            </a:r>
            <a:r>
              <a:rPr lang="en-US" altLang="zh-CN" kern="100" dirty="0">
                <a:latin typeface="Times New Roman"/>
              </a:rPr>
              <a:t>To be submitted</a:t>
            </a:r>
            <a:endParaRPr lang="zh-CN" altLang="zh-CN" kern="100" dirty="0">
              <a:latin typeface="Times New Roman"/>
            </a:endParaRPr>
          </a:p>
          <a:p>
            <a:pPr marL="342900" indent="-342900">
              <a:buAutoNum type="arabicPeriod"/>
            </a:pPr>
            <a:endParaRPr lang="zh-CN" altLang="zh-CN" dirty="0" smtClean="0"/>
          </a:p>
          <a:p>
            <a:endParaRPr lang="zh-CN" altLang="en-US" dirty="0"/>
          </a:p>
        </p:txBody>
      </p:sp>
      <p:sp>
        <p:nvSpPr>
          <p:cNvPr id="4" name="标题 3"/>
          <p:cNvSpPr>
            <a:spLocks noGrp="1"/>
          </p:cNvSpPr>
          <p:nvPr>
            <p:ph type="title"/>
          </p:nvPr>
        </p:nvSpPr>
        <p:spPr/>
        <p:txBody>
          <a:bodyPr>
            <a:normAutofit fontScale="90000"/>
          </a:bodyPr>
          <a:lstStyle/>
          <a:p>
            <a:r>
              <a:rPr lang="zh-CN" altLang="en-US" dirty="0" smtClean="0"/>
              <a:t>总结与展望</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t>23</a:t>
            </a:fld>
            <a:endParaRPr lang="zh-CN" altLang="en-US" dirty="0"/>
          </a:p>
        </p:txBody>
      </p:sp>
    </p:spTree>
    <p:extLst>
      <p:ext uri="{BB962C8B-B14F-4D97-AF65-F5344CB8AC3E}">
        <p14:creationId xmlns:p14="http://schemas.microsoft.com/office/powerpoint/2010/main" val="6267313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57199" y="548680"/>
            <a:ext cx="8229600" cy="1143000"/>
          </a:xfrm>
        </p:spPr>
        <p:txBody>
          <a:bodyPr/>
          <a:lstStyle/>
          <a:p>
            <a:r>
              <a:rPr lang="zh-CN" altLang="en-US" dirty="0" smtClean="0"/>
              <a:t>致谢</a:t>
            </a:r>
            <a:endParaRPr lang="zh-CN" altLang="en-US" dirty="0"/>
          </a:p>
        </p:txBody>
      </p:sp>
      <p:sp>
        <p:nvSpPr>
          <p:cNvPr id="7" name="TextBox 6"/>
          <p:cNvSpPr txBox="1"/>
          <p:nvPr/>
        </p:nvSpPr>
        <p:spPr>
          <a:xfrm>
            <a:off x="683568" y="2175151"/>
            <a:ext cx="8208912" cy="2549993"/>
          </a:xfrm>
          <a:prstGeom prst="rect">
            <a:avLst/>
          </a:prstGeom>
          <a:noFill/>
        </p:spPr>
        <p:txBody>
          <a:bodyPr wrap="square" rtlCol="0">
            <a:spAutoFit/>
          </a:bodyPr>
          <a:lstStyle/>
          <a:p>
            <a:pPr algn="ctr">
              <a:lnSpc>
                <a:spcPct val="200000"/>
              </a:lnSpc>
            </a:pPr>
            <a:r>
              <a:rPr lang="zh-CN" altLang="en-US" sz="2800" dirty="0">
                <a:latin typeface="Times New Roman" pitchFamily="18" charset="0"/>
                <a:cs typeface="Times New Roman" pitchFamily="18" charset="0"/>
              </a:rPr>
              <a:t>感谢答辩委员会主席及各位委员的点评与指导</a:t>
            </a:r>
            <a:r>
              <a:rPr lang="zh-CN" altLang="en-US" sz="2800" dirty="0" smtClean="0">
                <a:latin typeface="Times New Roman" pitchFamily="18" charset="0"/>
                <a:cs typeface="Times New Roman" pitchFamily="18" charset="0"/>
              </a:rPr>
              <a:t>！</a:t>
            </a:r>
            <a:endParaRPr lang="en-US" altLang="zh-CN" sz="2800" dirty="0">
              <a:latin typeface="Times New Roman" pitchFamily="18" charset="0"/>
              <a:cs typeface="Times New Roman" pitchFamily="18" charset="0"/>
            </a:endParaRPr>
          </a:p>
          <a:p>
            <a:pPr algn="ctr">
              <a:lnSpc>
                <a:spcPct val="200000"/>
              </a:lnSpc>
            </a:pPr>
            <a:r>
              <a:rPr lang="zh-CN" altLang="en-US" sz="2800" dirty="0">
                <a:latin typeface="Times New Roman" pitchFamily="18" charset="0"/>
                <a:cs typeface="Times New Roman" pitchFamily="18" charset="0"/>
              </a:rPr>
              <a:t>感谢导师的悉心培育和教导及帮助！</a:t>
            </a:r>
            <a:endParaRPr lang="en-US" altLang="zh-CN" sz="2800" dirty="0">
              <a:latin typeface="Times New Roman" pitchFamily="18" charset="0"/>
              <a:cs typeface="Times New Roman" pitchFamily="18" charset="0"/>
            </a:endParaRPr>
          </a:p>
          <a:p>
            <a:pPr algn="ctr">
              <a:lnSpc>
                <a:spcPct val="200000"/>
              </a:lnSpc>
            </a:pPr>
            <a:r>
              <a:rPr lang="zh-CN" altLang="en-US" sz="2800" dirty="0" smtClean="0"/>
              <a:t>感谢</a:t>
            </a:r>
            <a:r>
              <a:rPr lang="zh-CN" altLang="en-US" sz="2800" dirty="0"/>
              <a:t>您</a:t>
            </a:r>
            <a:r>
              <a:rPr lang="zh-CN" altLang="en-US" sz="2800" dirty="0" smtClean="0"/>
              <a:t>的聆听与指导！</a:t>
            </a:r>
            <a:endParaRPr lang="zh-CN" altLang="en-US" sz="2800"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t>24</a:t>
            </a:fld>
            <a:endParaRPr lang="zh-CN" altLang="en-US"/>
          </a:p>
        </p:txBody>
      </p:sp>
    </p:spTree>
    <p:extLst>
      <p:ext uri="{BB962C8B-B14F-4D97-AF65-F5344CB8AC3E}">
        <p14:creationId xmlns:p14="http://schemas.microsoft.com/office/powerpoint/2010/main" val="10379686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952500" y="2636912"/>
            <a:ext cx="7239000" cy="400110"/>
          </a:xfrm>
          <a:prstGeom prst="rect">
            <a:avLst/>
          </a:prstGeom>
          <a:solidFill>
            <a:schemeClr val="bg1"/>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pPr>
            <a:r>
              <a:rPr lang="zh-CN" altLang="en-US" sz="2000" dirty="0">
                <a:latin typeface="华文新魏" panose="02010800040101010101" pitchFamily="2" charset="-122"/>
                <a:ea typeface="华文新魏" panose="02010800040101010101" pitchFamily="2" charset="-122"/>
              </a:rPr>
              <a:t>量子尺寸效应、小尺寸效应、表面效应、宏观量子隧道效应等</a:t>
            </a:r>
          </a:p>
        </p:txBody>
      </p:sp>
      <p:sp>
        <p:nvSpPr>
          <p:cNvPr id="6" name="Text Box 7"/>
          <p:cNvSpPr txBox="1">
            <a:spLocks noChangeArrowheads="1"/>
          </p:cNvSpPr>
          <p:nvPr/>
        </p:nvSpPr>
        <p:spPr bwMode="auto">
          <a:xfrm>
            <a:off x="3390900" y="1268760"/>
            <a:ext cx="2362200" cy="400110"/>
          </a:xfrm>
          <a:prstGeom prst="rect">
            <a:avLst/>
          </a:prstGeom>
          <a:solidFill>
            <a:schemeClr val="bg1"/>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buFontTx/>
              <a:buNone/>
            </a:pPr>
            <a:r>
              <a:rPr lang="zh-CN" altLang="en-US" sz="2000" dirty="0" smtClean="0">
                <a:latin typeface="华文新魏" panose="02010800040101010101" pitchFamily="2" charset="-122"/>
                <a:ea typeface="华文新魏" panose="02010800040101010101" pitchFamily="2" charset="-122"/>
              </a:rPr>
              <a:t>由于几何</a:t>
            </a:r>
            <a:r>
              <a:rPr lang="zh-CN" altLang="en-US" sz="2000" dirty="0">
                <a:latin typeface="华文新魏" panose="02010800040101010101" pitchFamily="2" charset="-122"/>
                <a:ea typeface="华文新魏" panose="02010800040101010101" pitchFamily="2" charset="-122"/>
              </a:rPr>
              <a:t>结构独特</a:t>
            </a:r>
          </a:p>
        </p:txBody>
      </p:sp>
      <p:sp>
        <p:nvSpPr>
          <p:cNvPr id="7" name="Text Box 10"/>
          <p:cNvSpPr txBox="1">
            <a:spLocks noChangeArrowheads="1"/>
          </p:cNvSpPr>
          <p:nvPr/>
        </p:nvSpPr>
        <p:spPr bwMode="auto">
          <a:xfrm>
            <a:off x="1257300" y="3965575"/>
            <a:ext cx="6629400" cy="707886"/>
          </a:xfrm>
          <a:prstGeom prst="rect">
            <a:avLst/>
          </a:prstGeom>
          <a:solidFill>
            <a:schemeClr val="bg1"/>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buFontTx/>
              <a:buNone/>
            </a:pPr>
            <a:r>
              <a:rPr lang="zh-CN" altLang="en-US" sz="2000" dirty="0">
                <a:solidFill>
                  <a:schemeClr val="hlink"/>
                </a:solidFill>
                <a:latin typeface="华文新魏" panose="02010800040101010101" pitchFamily="2" charset="-122"/>
                <a:ea typeface="华文新魏" panose="02010800040101010101" pitchFamily="2" charset="-122"/>
              </a:rPr>
              <a:t>物理性能优越</a:t>
            </a:r>
          </a:p>
          <a:p>
            <a:pPr algn="ctr">
              <a:buFontTx/>
              <a:buNone/>
            </a:pPr>
            <a:r>
              <a:rPr lang="zh-CN" altLang="en-US" sz="2000" b="0" dirty="0">
                <a:latin typeface="华文新魏" panose="02010800040101010101" pitchFamily="2" charset="-122"/>
                <a:ea typeface="华文新魏" panose="02010800040101010101" pitchFamily="2" charset="-122"/>
              </a:rPr>
              <a:t>如</a:t>
            </a:r>
            <a:r>
              <a:rPr lang="zh-CN" altLang="en-US" sz="2000" b="0" dirty="0" smtClean="0">
                <a:latin typeface="华文新魏" panose="02010800040101010101" pitchFamily="2" charset="-122"/>
                <a:ea typeface="华文新魏" panose="02010800040101010101" pitchFamily="2" charset="-122"/>
              </a:rPr>
              <a:t>：石墨烯优异的热、电性能</a:t>
            </a:r>
            <a:endParaRPr lang="zh-CN" altLang="en-US" sz="2000" b="0" dirty="0">
              <a:latin typeface="华文新魏" panose="02010800040101010101" pitchFamily="2" charset="-122"/>
              <a:ea typeface="华文新魏" panose="02010800040101010101" pitchFamily="2" charset="-122"/>
            </a:endParaRPr>
          </a:p>
        </p:txBody>
      </p:sp>
      <p:sp>
        <p:nvSpPr>
          <p:cNvPr id="8" name="AutoShape 13"/>
          <p:cNvSpPr>
            <a:spLocks noChangeArrowheads="1"/>
          </p:cNvSpPr>
          <p:nvPr/>
        </p:nvSpPr>
        <p:spPr bwMode="auto">
          <a:xfrm>
            <a:off x="4457700" y="1815778"/>
            <a:ext cx="228600" cy="645180"/>
          </a:xfrm>
          <a:prstGeom prst="downArrow">
            <a:avLst>
              <a:gd name="adj1" fmla="val 50000"/>
              <a:gd name="adj2" fmla="val 6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9" name="AutoShape 14"/>
          <p:cNvSpPr>
            <a:spLocks noChangeArrowheads="1"/>
          </p:cNvSpPr>
          <p:nvPr/>
        </p:nvSpPr>
        <p:spPr bwMode="auto">
          <a:xfrm>
            <a:off x="4457700" y="3183930"/>
            <a:ext cx="228600" cy="645180"/>
          </a:xfrm>
          <a:prstGeom prst="downArrow">
            <a:avLst>
              <a:gd name="adj1" fmla="val 50000"/>
              <a:gd name="adj2" fmla="val 6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0" name="Text Box 17"/>
          <p:cNvSpPr txBox="1">
            <a:spLocks noChangeArrowheads="1"/>
          </p:cNvSpPr>
          <p:nvPr/>
        </p:nvSpPr>
        <p:spPr bwMode="auto">
          <a:xfrm>
            <a:off x="1333500" y="5629310"/>
            <a:ext cx="6477000" cy="707886"/>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buFontTx/>
              <a:buNone/>
            </a:pPr>
            <a:r>
              <a:rPr lang="zh-CN" altLang="en-US" sz="2000" dirty="0">
                <a:solidFill>
                  <a:schemeClr val="hlink"/>
                </a:solidFill>
                <a:latin typeface="华文新魏" panose="02010800040101010101" pitchFamily="2" charset="-122"/>
                <a:ea typeface="华文新魏" panose="02010800040101010101" pitchFamily="2" charset="-122"/>
              </a:rPr>
              <a:t>应用前景广阔</a:t>
            </a:r>
          </a:p>
          <a:p>
            <a:pPr algn="ctr">
              <a:buFontTx/>
              <a:buNone/>
            </a:pPr>
            <a:r>
              <a:rPr lang="zh-CN" altLang="en-US" sz="2000" b="0" dirty="0">
                <a:latin typeface="华文新魏" panose="02010800040101010101" pitchFamily="2" charset="-122"/>
                <a:ea typeface="华文新魏" panose="02010800040101010101" pitchFamily="2" charset="-122"/>
              </a:rPr>
              <a:t>如：微纳电子</a:t>
            </a:r>
            <a:r>
              <a:rPr lang="en-US" altLang="zh-CN" sz="2000" b="0" dirty="0">
                <a:latin typeface="华文新魏" panose="02010800040101010101" pitchFamily="2" charset="-122"/>
                <a:ea typeface="华文新魏" panose="02010800040101010101" pitchFamily="2" charset="-122"/>
              </a:rPr>
              <a:t>/</a:t>
            </a:r>
            <a:r>
              <a:rPr lang="zh-CN" altLang="en-US" sz="2000" b="0" dirty="0">
                <a:latin typeface="华文新魏" panose="02010800040101010101" pitchFamily="2" charset="-122"/>
                <a:ea typeface="华文新魏" panose="02010800040101010101" pitchFamily="2" charset="-122"/>
              </a:rPr>
              <a:t>机械器件、化工、能源、航空航天</a:t>
            </a:r>
            <a:r>
              <a:rPr lang="en-US" altLang="zh-CN" sz="2000" b="0" dirty="0">
                <a:latin typeface="华文新魏" panose="02010800040101010101" pitchFamily="2" charset="-122"/>
                <a:ea typeface="华文新魏" panose="02010800040101010101" pitchFamily="2" charset="-122"/>
              </a:rPr>
              <a:t>…</a:t>
            </a:r>
          </a:p>
        </p:txBody>
      </p:sp>
      <p:sp>
        <p:nvSpPr>
          <p:cNvPr id="11" name="AutoShape 18"/>
          <p:cNvSpPr>
            <a:spLocks noChangeArrowheads="1"/>
          </p:cNvSpPr>
          <p:nvPr/>
        </p:nvSpPr>
        <p:spPr bwMode="auto">
          <a:xfrm>
            <a:off x="4457700" y="4765496"/>
            <a:ext cx="228600" cy="645180"/>
          </a:xfrm>
          <a:prstGeom prst="downArrow">
            <a:avLst>
              <a:gd name="adj1" fmla="val 50000"/>
              <a:gd name="adj2" fmla="val 6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2" name="标题 1"/>
          <p:cNvSpPr txBox="1">
            <a:spLocks/>
          </p:cNvSpPr>
          <p:nvPr/>
        </p:nvSpPr>
        <p:spPr>
          <a:xfrm>
            <a:off x="551980" y="-1085"/>
            <a:ext cx="4067944" cy="594522"/>
          </a:xfrm>
          <a:prstGeom prst="rect">
            <a:avLst/>
          </a:prstGeom>
          <a:noFill/>
          <a:ln>
            <a:noFill/>
          </a:ln>
        </p:spPr>
        <p:style>
          <a:lnRef idx="3">
            <a:schemeClr val="lt1"/>
          </a:lnRef>
          <a:fillRef idx="1">
            <a:schemeClr val="accent6"/>
          </a:fillRef>
          <a:effectRef idx="1">
            <a:schemeClr val="accent6"/>
          </a:effectRef>
          <a:fontRef idx="minor">
            <a:schemeClr val="lt1"/>
          </a:fontRef>
        </p:style>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zh-CN" altLang="en-US" dirty="0" smtClean="0">
                <a:solidFill>
                  <a:schemeClr val="tx1"/>
                </a:solidFill>
                <a:latin typeface="华文行楷" panose="02010800040101010101" pitchFamily="2" charset="-122"/>
                <a:ea typeface="华文行楷" panose="02010800040101010101" pitchFamily="2" charset="-122"/>
              </a:rPr>
              <a:t>研究背景及意义</a:t>
            </a:r>
            <a:endParaRPr lang="zh-CN" altLang="en-US" dirty="0">
              <a:solidFill>
                <a:schemeClr val="tx1"/>
              </a:solidFill>
              <a:latin typeface="华文行楷" panose="02010800040101010101" pitchFamily="2" charset="-122"/>
              <a:ea typeface="华文行楷" panose="02010800040101010101" pitchFamily="2" charset="-122"/>
            </a:endParaRPr>
          </a:p>
        </p:txBody>
      </p:sp>
      <p:sp>
        <p:nvSpPr>
          <p:cNvPr id="13" name="标题 1"/>
          <p:cNvSpPr>
            <a:spLocks noGrp="1"/>
          </p:cNvSpPr>
          <p:nvPr>
            <p:ph type="title"/>
          </p:nvPr>
        </p:nvSpPr>
        <p:spPr>
          <a:xfrm>
            <a:off x="4501134" y="0"/>
            <a:ext cx="4463353" cy="661013"/>
          </a:xfrm>
        </p:spPr>
        <p:style>
          <a:lnRef idx="1">
            <a:schemeClr val="accent6"/>
          </a:lnRef>
          <a:fillRef idx="2">
            <a:schemeClr val="accent6"/>
          </a:fillRef>
          <a:effectRef idx="1">
            <a:schemeClr val="accent6"/>
          </a:effectRef>
          <a:fontRef idx="minor">
            <a:schemeClr val="dk1"/>
          </a:fontRef>
        </p:style>
        <p:txBody>
          <a:bodyPr>
            <a:normAutofit fontScale="90000"/>
          </a:bodyPr>
          <a:lstStyle/>
          <a:p>
            <a:r>
              <a:rPr lang="zh-CN" altLang="en-US" sz="2400" dirty="0" smtClean="0"/>
              <a:t>纳米材料性能独特、应用前景广阔</a:t>
            </a:r>
            <a:endParaRPr lang="zh-CN" altLang="en-US" sz="2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3</a:t>
            </a:fld>
            <a:endParaRPr lang="zh-CN" altLang="en-US" dirty="0"/>
          </a:p>
        </p:txBody>
      </p:sp>
    </p:spTree>
    <p:extLst>
      <p:ext uri="{BB962C8B-B14F-4D97-AF65-F5344CB8AC3E}">
        <p14:creationId xmlns:p14="http://schemas.microsoft.com/office/powerpoint/2010/main" val="343279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51139" y="1413572"/>
            <a:ext cx="3040882" cy="2161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5739" y="4064845"/>
            <a:ext cx="3137706" cy="1884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993162" y="6204048"/>
            <a:ext cx="7971326" cy="523220"/>
          </a:xfrm>
          <a:prstGeom prst="rect">
            <a:avLst/>
          </a:prstGeom>
          <a:noFill/>
        </p:spPr>
        <p:txBody>
          <a:bodyPr wrap="square" rtlCol="0">
            <a:spAutoFit/>
          </a:bodyPr>
          <a:lstStyle/>
          <a:p>
            <a:r>
              <a:rPr lang="en-US" altLang="zh-CN" sz="1400" b="1" dirty="0" smtClean="0"/>
              <a:t>Nano </a:t>
            </a:r>
            <a:r>
              <a:rPr lang="en-US" altLang="zh-CN" sz="1400" b="1" dirty="0"/>
              <a:t>Lett</a:t>
            </a:r>
            <a:r>
              <a:rPr lang="en-US" altLang="zh-CN" sz="1400" dirty="0"/>
              <a:t>., 2008, 8 (3), pp </a:t>
            </a:r>
            <a:r>
              <a:rPr lang="en-US" altLang="zh-CN" sz="1400" dirty="0" smtClean="0"/>
              <a:t>902–907			</a:t>
            </a:r>
            <a:r>
              <a:rPr lang="fr-FR" altLang="zh-CN" sz="1400" b="1" dirty="0" smtClean="0"/>
              <a:t>Appl</a:t>
            </a:r>
            <a:r>
              <a:rPr lang="fr-FR" altLang="zh-CN" sz="1400" b="1" dirty="0"/>
              <a:t>. Phys. Lett</a:t>
            </a:r>
            <a:r>
              <a:rPr lang="fr-FR" altLang="zh-CN" sz="1400" dirty="0"/>
              <a:t>. 97, 223109 </a:t>
            </a:r>
            <a:r>
              <a:rPr lang="en-US" altLang="zh-CN" sz="1400" dirty="0"/>
              <a:t>(</a:t>
            </a:r>
            <a:r>
              <a:rPr lang="fr-FR" altLang="zh-CN" sz="1400" dirty="0" smtClean="0"/>
              <a:t>2010)</a:t>
            </a:r>
            <a:endParaRPr lang="fr-FR" altLang="zh-CN" sz="1400" dirty="0"/>
          </a:p>
          <a:p>
            <a:r>
              <a:rPr lang="en-US" altLang="zh-CN" sz="1400" b="1" dirty="0" smtClean="0"/>
              <a:t>PhysRevB</a:t>
            </a:r>
            <a:r>
              <a:rPr lang="en-US" altLang="zh-CN" sz="1400" dirty="0" smtClean="0"/>
              <a:t>.83.245213</a:t>
            </a:r>
            <a:r>
              <a:rPr lang="zh-CN" altLang="en-US" sz="1400" dirty="0"/>
              <a:t>（</a:t>
            </a:r>
            <a:r>
              <a:rPr lang="en-US" altLang="zh-CN" sz="1400" dirty="0"/>
              <a:t>2011</a:t>
            </a:r>
            <a:r>
              <a:rPr lang="zh-CN" altLang="en-US" sz="1400" dirty="0" smtClean="0"/>
              <a:t>）</a:t>
            </a:r>
            <a:r>
              <a:rPr lang="en-US" altLang="zh-CN" sz="1400" dirty="0"/>
              <a:t>	</a:t>
            </a:r>
            <a:r>
              <a:rPr lang="en-US" altLang="zh-CN" sz="1400" dirty="0" smtClean="0"/>
              <a:t>		</a:t>
            </a:r>
            <a:r>
              <a:rPr lang="en-US" altLang="zh-CN" sz="1400" b="1" dirty="0" smtClean="0"/>
              <a:t>Nature </a:t>
            </a:r>
            <a:r>
              <a:rPr lang="en-US" altLang="zh-CN" sz="1400" b="1" dirty="0"/>
              <a:t>Nanotechnology</a:t>
            </a:r>
            <a:r>
              <a:rPr lang="en-US" altLang="zh-CN" sz="1400" dirty="0"/>
              <a:t> 9, 372–377 (2014).</a:t>
            </a:r>
            <a:endParaRPr lang="zh-CN" altLang="en-US" sz="1400" dirty="0"/>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4442" y="1379554"/>
            <a:ext cx="2793785" cy="2149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2695" t="12911" r="11225" b="14850"/>
          <a:stretch/>
        </p:blipFill>
        <p:spPr bwMode="auto">
          <a:xfrm>
            <a:off x="7639691" y="1747378"/>
            <a:ext cx="884407" cy="707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932040" y="3396734"/>
            <a:ext cx="184731" cy="369332"/>
          </a:xfrm>
          <a:prstGeom prst="rect">
            <a:avLst/>
          </a:prstGeom>
          <a:noFill/>
        </p:spPr>
        <p:txBody>
          <a:bodyPr wrap="none" rtlCol="0">
            <a:spAutoFit/>
          </a:bodyPr>
          <a:lstStyle/>
          <a:p>
            <a:endParaRPr lang="zh-CN" altLang="en-US" dirty="0"/>
          </a:p>
        </p:txBody>
      </p:sp>
      <p:pic>
        <p:nvPicPr>
          <p:cNvPr id="512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60776" y="4076801"/>
            <a:ext cx="2921119" cy="1884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09175" y="683404"/>
            <a:ext cx="7641661" cy="400110"/>
          </a:xfrm>
          <a:prstGeom prst="rect">
            <a:avLst/>
          </a:prstGeom>
          <a:noFill/>
        </p:spPr>
        <p:txBody>
          <a:bodyPr wrap="square" rtlCol="0">
            <a:spAutoFit/>
          </a:bodyPr>
          <a:lstStyle/>
          <a:p>
            <a:r>
              <a:rPr lang="zh-CN" altLang="en-US" sz="2000" dirty="0" smtClean="0"/>
              <a:t>二维纳米材料成为近年研究热点，相继出现一些新的结构材料。</a:t>
            </a:r>
            <a:endParaRPr lang="en-US" sz="2000" dirty="0"/>
          </a:p>
        </p:txBody>
      </p:sp>
      <p:sp>
        <p:nvSpPr>
          <p:cNvPr id="11" name="标题 1"/>
          <p:cNvSpPr txBox="1">
            <a:spLocks/>
          </p:cNvSpPr>
          <p:nvPr/>
        </p:nvSpPr>
        <p:spPr>
          <a:xfrm>
            <a:off x="551980" y="-1085"/>
            <a:ext cx="4067944" cy="594522"/>
          </a:xfrm>
          <a:prstGeom prst="rect">
            <a:avLst/>
          </a:prstGeom>
          <a:noFill/>
          <a:ln>
            <a:noFill/>
          </a:ln>
        </p:spPr>
        <p:style>
          <a:lnRef idx="3">
            <a:schemeClr val="lt1"/>
          </a:lnRef>
          <a:fillRef idx="1">
            <a:schemeClr val="accent6"/>
          </a:fillRef>
          <a:effectRef idx="1">
            <a:schemeClr val="accent6"/>
          </a:effectRef>
          <a:fontRef idx="minor">
            <a:schemeClr val="lt1"/>
          </a:fontRef>
        </p:style>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zh-CN" altLang="en-US" dirty="0" smtClean="0">
                <a:solidFill>
                  <a:schemeClr val="tx1"/>
                </a:solidFill>
                <a:latin typeface="华文行楷" panose="02010800040101010101" pitchFamily="2" charset="-122"/>
                <a:ea typeface="华文行楷" panose="02010800040101010101" pitchFamily="2" charset="-122"/>
              </a:rPr>
              <a:t>研究背景及意义</a:t>
            </a:r>
            <a:endParaRPr lang="zh-CN" altLang="en-US" dirty="0">
              <a:solidFill>
                <a:schemeClr val="tx1"/>
              </a:solidFill>
              <a:latin typeface="华文行楷" panose="02010800040101010101" pitchFamily="2" charset="-122"/>
              <a:ea typeface="华文行楷" panose="02010800040101010101" pitchFamily="2" charset="-122"/>
            </a:endParaRPr>
          </a:p>
        </p:txBody>
      </p:sp>
      <p:sp>
        <p:nvSpPr>
          <p:cNvPr id="2" name="TextBox 1"/>
          <p:cNvSpPr txBox="1"/>
          <p:nvPr/>
        </p:nvSpPr>
        <p:spPr>
          <a:xfrm>
            <a:off x="1946438" y="1010222"/>
            <a:ext cx="1076000" cy="369332"/>
          </a:xfrm>
          <a:prstGeom prst="rect">
            <a:avLst/>
          </a:prstGeom>
          <a:noFill/>
        </p:spPr>
        <p:txBody>
          <a:bodyPr wrap="none" rtlCol="0">
            <a:spAutoFit/>
          </a:bodyPr>
          <a:lstStyle/>
          <a:p>
            <a:r>
              <a:rPr lang="en-US" altLang="zh-CN" dirty="0" smtClean="0"/>
              <a:t>graphene</a:t>
            </a:r>
            <a:endParaRPr lang="zh-CN" altLang="en-US" dirty="0"/>
          </a:p>
        </p:txBody>
      </p:sp>
      <p:sp>
        <p:nvSpPr>
          <p:cNvPr id="12" name="TextBox 11"/>
          <p:cNvSpPr txBox="1"/>
          <p:nvPr/>
        </p:nvSpPr>
        <p:spPr>
          <a:xfrm>
            <a:off x="6045184" y="1091690"/>
            <a:ext cx="883575" cy="369332"/>
          </a:xfrm>
          <a:prstGeom prst="rect">
            <a:avLst/>
          </a:prstGeom>
          <a:noFill/>
        </p:spPr>
        <p:txBody>
          <a:bodyPr wrap="none" rtlCol="0">
            <a:spAutoFit/>
          </a:bodyPr>
          <a:lstStyle/>
          <a:p>
            <a:r>
              <a:rPr lang="en-US" altLang="zh-CN" dirty="0" err="1" smtClean="0"/>
              <a:t>silicene</a:t>
            </a:r>
            <a:endParaRPr lang="zh-CN" altLang="en-US" dirty="0"/>
          </a:p>
        </p:txBody>
      </p:sp>
      <p:sp>
        <p:nvSpPr>
          <p:cNvPr id="13" name="TextBox 12"/>
          <p:cNvSpPr txBox="1"/>
          <p:nvPr/>
        </p:nvSpPr>
        <p:spPr>
          <a:xfrm>
            <a:off x="2107761" y="3752046"/>
            <a:ext cx="753353" cy="369332"/>
          </a:xfrm>
          <a:prstGeom prst="rect">
            <a:avLst/>
          </a:prstGeom>
          <a:noFill/>
        </p:spPr>
        <p:txBody>
          <a:bodyPr wrap="square" rtlCol="0">
            <a:spAutoFit/>
          </a:bodyPr>
          <a:lstStyle/>
          <a:p>
            <a:r>
              <a:rPr lang="en-US" altLang="zh-CN" dirty="0" smtClean="0"/>
              <a:t>MoS</a:t>
            </a:r>
            <a:r>
              <a:rPr lang="en-US" altLang="zh-CN" baseline="-25000" dirty="0" smtClean="0"/>
              <a:t>2</a:t>
            </a:r>
            <a:endParaRPr lang="zh-CN" altLang="en-US" baseline="-25000" dirty="0"/>
          </a:p>
        </p:txBody>
      </p:sp>
      <p:sp>
        <p:nvSpPr>
          <p:cNvPr id="14" name="TextBox 13"/>
          <p:cNvSpPr txBox="1"/>
          <p:nvPr/>
        </p:nvSpPr>
        <p:spPr>
          <a:xfrm>
            <a:off x="5946397" y="3707740"/>
            <a:ext cx="1435201" cy="369332"/>
          </a:xfrm>
          <a:prstGeom prst="rect">
            <a:avLst/>
          </a:prstGeom>
          <a:noFill/>
        </p:spPr>
        <p:txBody>
          <a:bodyPr wrap="none" rtlCol="0">
            <a:spAutoFit/>
          </a:bodyPr>
          <a:lstStyle/>
          <a:p>
            <a:r>
              <a:rPr lang="en-US" altLang="zh-CN" dirty="0"/>
              <a:t>phosphorene</a:t>
            </a:r>
            <a:endParaRPr lang="zh-CN" altLang="en-US" dirty="0"/>
          </a:p>
        </p:txBody>
      </p:sp>
      <p:sp>
        <p:nvSpPr>
          <p:cNvPr id="5" name="下箭头 4"/>
          <p:cNvSpPr/>
          <p:nvPr/>
        </p:nvSpPr>
        <p:spPr>
          <a:xfrm>
            <a:off x="4430740" y="1423569"/>
            <a:ext cx="216024" cy="4684993"/>
          </a:xfrm>
          <a:prstGeom prst="downArrow">
            <a:avLst/>
          </a:prstGeom>
          <a:gradFill flip="none" rotWithShape="1">
            <a:gsLst>
              <a:gs pos="0">
                <a:srgbClr val="A09D9C"/>
              </a:gs>
              <a:gs pos="50000">
                <a:srgbClr val="BBCAEB"/>
              </a:gs>
              <a:gs pos="100000">
                <a:srgbClr val="6A49E3">
                  <a:alpha val="96863"/>
                </a:srgbClr>
              </a:gs>
            </a:gsLst>
            <a:lin ang="5400000" scaled="1"/>
            <a:tileRect/>
          </a:gradFill>
          <a:scene3d>
            <a:camera prst="orthographicFront"/>
            <a:lightRig rig="brightRoom" dir="t"/>
          </a:scene3d>
          <a:sp3d prstMaterial="flat">
            <a:bevelT h="1079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t>4</a:t>
            </a:fld>
            <a:endParaRPr lang="zh-CN" altLang="en-US" dirty="0"/>
          </a:p>
        </p:txBody>
      </p:sp>
      <p:sp>
        <p:nvSpPr>
          <p:cNvPr id="18" name="标题 1"/>
          <p:cNvSpPr>
            <a:spLocks noGrp="1"/>
          </p:cNvSpPr>
          <p:nvPr>
            <p:ph type="title"/>
          </p:nvPr>
        </p:nvSpPr>
        <p:spPr>
          <a:xfrm>
            <a:off x="5420805" y="-1085"/>
            <a:ext cx="2477516" cy="594522"/>
          </a:xfrm>
        </p:spPr>
        <p:style>
          <a:lnRef idx="1">
            <a:schemeClr val="accent6"/>
          </a:lnRef>
          <a:fillRef idx="2">
            <a:schemeClr val="accent6"/>
          </a:fillRef>
          <a:effectRef idx="1">
            <a:schemeClr val="accent6"/>
          </a:effectRef>
          <a:fontRef idx="minor">
            <a:schemeClr val="dk1"/>
          </a:fontRef>
        </p:style>
        <p:txBody>
          <a:bodyPr>
            <a:normAutofit/>
          </a:bodyPr>
          <a:lstStyle/>
          <a:p>
            <a:r>
              <a:rPr lang="zh-CN" altLang="en-US" sz="2200" dirty="0" smtClean="0"/>
              <a:t>典型的二维材料</a:t>
            </a:r>
            <a:endParaRPr lang="zh-CN" altLang="en-US" sz="2200" dirty="0"/>
          </a:p>
        </p:txBody>
      </p:sp>
    </p:spTree>
    <p:extLst>
      <p:ext uri="{BB962C8B-B14F-4D97-AF65-F5344CB8AC3E}">
        <p14:creationId xmlns:p14="http://schemas.microsoft.com/office/powerpoint/2010/main" val="31858560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22067" y="0"/>
            <a:ext cx="2515920" cy="661013"/>
          </a:xfrm>
        </p:spPr>
        <p:style>
          <a:lnRef idx="1">
            <a:schemeClr val="accent6"/>
          </a:lnRef>
          <a:fillRef idx="2">
            <a:schemeClr val="accent6"/>
          </a:fillRef>
          <a:effectRef idx="1">
            <a:schemeClr val="accent6"/>
          </a:effectRef>
          <a:fontRef idx="minor">
            <a:schemeClr val="dk1"/>
          </a:fontRef>
        </p:style>
        <p:txBody>
          <a:bodyPr>
            <a:normAutofit/>
          </a:bodyPr>
          <a:lstStyle/>
          <a:p>
            <a:r>
              <a:rPr lang="zh-CN" altLang="en-US" sz="2200" dirty="0" smtClean="0"/>
              <a:t>二维硅纳米材料</a:t>
            </a:r>
            <a:endParaRPr lang="zh-CN" altLang="en-US" sz="2200" dirty="0"/>
          </a:p>
        </p:txBody>
      </p:sp>
      <p:sp>
        <p:nvSpPr>
          <p:cNvPr id="3" name="TextBox 2"/>
          <p:cNvSpPr txBox="1"/>
          <p:nvPr/>
        </p:nvSpPr>
        <p:spPr>
          <a:xfrm>
            <a:off x="67697" y="727536"/>
            <a:ext cx="8875509" cy="1477328"/>
          </a:xfrm>
          <a:prstGeom prst="rect">
            <a:avLst/>
          </a:prstGeom>
          <a:noFill/>
        </p:spPr>
        <p:txBody>
          <a:bodyPr wrap="square" rtlCol="0">
            <a:spAutoFit/>
          </a:bodyPr>
          <a:lstStyle/>
          <a:p>
            <a:r>
              <a:rPr lang="zh-CN" altLang="en-US" dirty="0" smtClean="0"/>
              <a:t>二维硅纳米材料的优势：</a:t>
            </a:r>
            <a:endParaRPr lang="en-US" altLang="zh-CN" dirty="0" smtClean="0"/>
          </a:p>
          <a:p>
            <a:r>
              <a:rPr lang="en-US" altLang="zh-CN" dirty="0" smtClean="0"/>
              <a:t>1</a:t>
            </a:r>
            <a:r>
              <a:rPr lang="zh-CN" altLang="en-US" dirty="0" smtClean="0"/>
              <a:t>、纳米尺寸效应带来的优异物性：</a:t>
            </a:r>
            <a:endParaRPr lang="en-US" altLang="zh-CN" dirty="0" smtClean="0"/>
          </a:p>
          <a:p>
            <a:r>
              <a:rPr lang="en-US" altLang="zh-CN" dirty="0" smtClean="0"/>
              <a:t>(a) </a:t>
            </a:r>
            <a:r>
              <a:rPr lang="zh-CN" altLang="en-US" dirty="0" smtClean="0"/>
              <a:t>单层硅烯的 </a:t>
            </a:r>
            <a:r>
              <a:rPr lang="en-US" altLang="zh-CN" dirty="0" smtClean="0"/>
              <a:t>Dirac </a:t>
            </a:r>
            <a:r>
              <a:rPr lang="zh-CN" altLang="en-US" dirty="0" smtClean="0"/>
              <a:t>电子性质，比石墨烯更强的电子轨道耦合效应</a:t>
            </a:r>
            <a:r>
              <a:rPr lang="en-US" altLang="zh-CN" dirty="0" smtClean="0"/>
              <a:t>…</a:t>
            </a:r>
          </a:p>
          <a:p>
            <a:r>
              <a:rPr lang="en-US" altLang="zh-CN" dirty="0" smtClean="0"/>
              <a:t>(b) </a:t>
            </a:r>
            <a:r>
              <a:rPr lang="zh-CN" altLang="en-US" dirty="0" smtClean="0"/>
              <a:t>多层硅优异的光学性能</a:t>
            </a:r>
            <a:endParaRPr lang="en-US" altLang="zh-CN" dirty="0" smtClean="0"/>
          </a:p>
          <a:p>
            <a:r>
              <a:rPr lang="en-US" dirty="0" smtClean="0"/>
              <a:t>2</a:t>
            </a:r>
            <a:r>
              <a:rPr lang="zh-CN" altLang="en-US" dirty="0" smtClean="0"/>
              <a:t>、能够与现代半导体工艺更好融合</a:t>
            </a:r>
            <a:endParaRPr lang="en-US" dirty="0"/>
          </a:p>
        </p:txBody>
      </p:sp>
      <p:pic>
        <p:nvPicPr>
          <p:cNvPr id="10" name="Picture 9"/>
          <p:cNvPicPr>
            <a:picLocks noChangeAspect="1"/>
          </p:cNvPicPr>
          <p:nvPr/>
        </p:nvPicPr>
        <p:blipFill>
          <a:blip r:embed="rId3"/>
          <a:stretch>
            <a:fillRect/>
          </a:stretch>
        </p:blipFill>
        <p:spPr>
          <a:xfrm>
            <a:off x="3203848" y="2288289"/>
            <a:ext cx="3017520" cy="2004807"/>
          </a:xfrm>
          <a:prstGeom prst="rect">
            <a:avLst/>
          </a:prstGeom>
        </p:spPr>
      </p:pic>
      <p:sp>
        <p:nvSpPr>
          <p:cNvPr id="11" name="Rectangle 10"/>
          <p:cNvSpPr/>
          <p:nvPr/>
        </p:nvSpPr>
        <p:spPr>
          <a:xfrm>
            <a:off x="251520" y="5603998"/>
            <a:ext cx="2824601" cy="1169551"/>
          </a:xfrm>
          <a:prstGeom prst="rect">
            <a:avLst/>
          </a:prstGeom>
        </p:spPr>
        <p:txBody>
          <a:bodyPr wrap="square">
            <a:spAutoFit/>
          </a:bodyPr>
          <a:lstStyle/>
          <a:p>
            <a:r>
              <a:rPr lang="en-US" sz="1400" dirty="0" smtClean="0">
                <a:solidFill>
                  <a:srgbClr val="231F20"/>
                </a:solidFill>
              </a:rPr>
              <a:t>C. C. Liu et al., Phys. Rev. </a:t>
            </a:r>
            <a:r>
              <a:rPr lang="en-US" sz="1400" dirty="0" err="1" smtClean="0">
                <a:solidFill>
                  <a:srgbClr val="231F20"/>
                </a:solidFill>
              </a:rPr>
              <a:t>Lett</a:t>
            </a:r>
            <a:r>
              <a:rPr lang="en-US" sz="1400" dirty="0" smtClean="0">
                <a:solidFill>
                  <a:srgbClr val="231F20"/>
                </a:solidFill>
              </a:rPr>
              <a:t>. </a:t>
            </a:r>
            <a:r>
              <a:rPr lang="en-US" sz="1400" dirty="0">
                <a:solidFill>
                  <a:srgbClr val="231F20"/>
                </a:solidFill>
              </a:rPr>
              <a:t>107, 076802 (2011</a:t>
            </a:r>
            <a:r>
              <a:rPr lang="en-US" sz="1400" dirty="0" smtClean="0">
                <a:solidFill>
                  <a:srgbClr val="231F20"/>
                </a:solidFill>
              </a:rPr>
              <a:t>)</a:t>
            </a:r>
          </a:p>
          <a:p>
            <a:endParaRPr lang="en-US" sz="1400" dirty="0" smtClean="0">
              <a:solidFill>
                <a:srgbClr val="231F20"/>
              </a:solidFill>
            </a:endParaRPr>
          </a:p>
          <a:p>
            <a:r>
              <a:rPr lang="en-US" sz="1400" dirty="0" smtClean="0">
                <a:solidFill>
                  <a:srgbClr val="231F20"/>
                </a:solidFill>
              </a:rPr>
              <a:t>Z. X. </a:t>
            </a:r>
            <a:r>
              <a:rPr lang="en-US" sz="1400" dirty="0" err="1" smtClean="0">
                <a:solidFill>
                  <a:srgbClr val="231F20"/>
                </a:solidFill>
              </a:rPr>
              <a:t>Guo</a:t>
            </a:r>
            <a:r>
              <a:rPr lang="en-US" sz="1400" dirty="0" smtClean="0">
                <a:solidFill>
                  <a:srgbClr val="231F20"/>
                </a:solidFill>
              </a:rPr>
              <a:t> et al., Phys. Rev. B 92, 201413(R) (2015) </a:t>
            </a:r>
            <a:endParaRPr lang="en-US" sz="1400" dirty="0"/>
          </a:p>
        </p:txBody>
      </p:sp>
      <p:pic>
        <p:nvPicPr>
          <p:cNvPr id="30" name="Picture 11"/>
          <p:cNvPicPr>
            <a:picLocks noChangeAspect="1" noChangeArrowheads="1"/>
          </p:cNvPicPr>
          <p:nvPr/>
        </p:nvPicPr>
        <p:blipFill>
          <a:blip r:embed="rId4"/>
          <a:srcRect r="16866"/>
          <a:stretch>
            <a:fillRect/>
          </a:stretch>
        </p:blipFill>
        <p:spPr bwMode="auto">
          <a:xfrm rot="10800000">
            <a:off x="6689420" y="2478658"/>
            <a:ext cx="1738313" cy="1420812"/>
          </a:xfrm>
          <a:prstGeom prst="rect">
            <a:avLst/>
          </a:prstGeom>
          <a:noFill/>
          <a:ln w="9525">
            <a:noFill/>
            <a:miter lim="800000"/>
            <a:headEnd/>
            <a:tailEnd/>
          </a:ln>
        </p:spPr>
      </p:pic>
      <p:cxnSp>
        <p:nvCxnSpPr>
          <p:cNvPr id="29" name="Straight Arrow Connector 28"/>
          <p:cNvCxnSpPr/>
          <p:nvPr/>
        </p:nvCxnSpPr>
        <p:spPr>
          <a:xfrm flipV="1">
            <a:off x="5897332" y="2815124"/>
            <a:ext cx="648072" cy="216024"/>
          </a:xfrm>
          <a:prstGeom prst="straightConnector1">
            <a:avLst/>
          </a:prstGeom>
          <a:ln w="31750" cap="rnd"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5897332" y="3197241"/>
            <a:ext cx="720080" cy="337963"/>
          </a:xfrm>
          <a:prstGeom prst="straightConnector1">
            <a:avLst/>
          </a:prstGeom>
          <a:ln w="31750" cap="rnd"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833436" y="2060848"/>
            <a:ext cx="1594297" cy="380737"/>
          </a:xfrm>
          <a:prstGeom prst="rect">
            <a:avLst/>
          </a:prstGeom>
          <a:noFill/>
        </p:spPr>
        <p:txBody>
          <a:bodyPr wrap="square" rtlCol="0">
            <a:spAutoFit/>
          </a:bodyPr>
          <a:lstStyle/>
          <a:p>
            <a:r>
              <a:rPr lang="en-US" dirty="0" smtClean="0"/>
              <a:t>Dirac states</a:t>
            </a:r>
            <a:endParaRPr lang="en-US" dirty="0"/>
          </a:p>
        </p:txBody>
      </p:sp>
      <p:pic>
        <p:nvPicPr>
          <p:cNvPr id="35" name="Content Placeholder 34"/>
          <p:cNvPicPr>
            <a:picLocks noGrp="1" noChangeAspect="1"/>
          </p:cNvPicPr>
          <p:nvPr>
            <p:ph idx="1"/>
          </p:nvPr>
        </p:nvPicPr>
        <p:blipFill>
          <a:blip r:embed="rId5"/>
          <a:stretch>
            <a:fillRect/>
          </a:stretch>
        </p:blipFill>
        <p:spPr>
          <a:xfrm>
            <a:off x="251520" y="2374021"/>
            <a:ext cx="2743200" cy="1914923"/>
          </a:xfrm>
          <a:prstGeom prst="rect">
            <a:avLst/>
          </a:prstGeom>
        </p:spPr>
      </p:pic>
      <p:pic>
        <p:nvPicPr>
          <p:cNvPr id="36" name="Picture 35"/>
          <p:cNvPicPr>
            <a:picLocks noChangeAspect="1"/>
          </p:cNvPicPr>
          <p:nvPr/>
        </p:nvPicPr>
        <p:blipFill rotWithShape="1">
          <a:blip r:embed="rId6"/>
          <a:srcRect r="47232"/>
          <a:stretch/>
        </p:blipFill>
        <p:spPr>
          <a:xfrm>
            <a:off x="5368632" y="4527634"/>
            <a:ext cx="2895065" cy="2224819"/>
          </a:xfrm>
          <a:prstGeom prst="rect">
            <a:avLst/>
          </a:prstGeom>
        </p:spPr>
      </p:pic>
      <p:pic>
        <p:nvPicPr>
          <p:cNvPr id="38" name="Picture 37"/>
          <p:cNvPicPr>
            <a:picLocks noChangeAspect="1"/>
          </p:cNvPicPr>
          <p:nvPr/>
        </p:nvPicPr>
        <p:blipFill>
          <a:blip r:embed="rId7"/>
          <a:stretch>
            <a:fillRect/>
          </a:stretch>
        </p:blipFill>
        <p:spPr>
          <a:xfrm>
            <a:off x="3347864" y="5573911"/>
            <a:ext cx="1828800" cy="1178542"/>
          </a:xfrm>
          <a:prstGeom prst="rect">
            <a:avLst/>
          </a:prstGeom>
        </p:spPr>
      </p:pic>
      <p:pic>
        <p:nvPicPr>
          <p:cNvPr id="41" name="Picture 40"/>
          <p:cNvPicPr>
            <a:picLocks noChangeAspect="1"/>
          </p:cNvPicPr>
          <p:nvPr/>
        </p:nvPicPr>
        <p:blipFill>
          <a:blip r:embed="rId8"/>
          <a:stretch>
            <a:fillRect/>
          </a:stretch>
        </p:blipFill>
        <p:spPr>
          <a:xfrm>
            <a:off x="3347864" y="4509120"/>
            <a:ext cx="1828800" cy="978382"/>
          </a:xfrm>
          <a:prstGeom prst="rect">
            <a:avLst/>
          </a:prstGeom>
        </p:spPr>
      </p:pic>
      <p:cxnSp>
        <p:nvCxnSpPr>
          <p:cNvPr id="43" name="Straight Arrow Connector 42"/>
          <p:cNvCxnSpPr/>
          <p:nvPr/>
        </p:nvCxnSpPr>
        <p:spPr>
          <a:xfrm flipH="1" flipV="1">
            <a:off x="5081414" y="4998311"/>
            <a:ext cx="1297460" cy="326090"/>
          </a:xfrm>
          <a:prstGeom prst="straightConnector1">
            <a:avLst/>
          </a:prstGeom>
          <a:ln w="31750" cap="rnd" cmpd="sng">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5176664" y="5793777"/>
            <a:ext cx="1503363" cy="174588"/>
          </a:xfrm>
          <a:prstGeom prst="straightConnector1">
            <a:avLst/>
          </a:prstGeom>
          <a:ln w="31750" cap="rnd" cmpd="sng">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050188" y="5793777"/>
            <a:ext cx="792088" cy="369405"/>
          </a:xfrm>
          <a:prstGeom prst="rect">
            <a:avLst/>
          </a:prstGeom>
          <a:noFill/>
        </p:spPr>
        <p:txBody>
          <a:bodyPr wrap="square" rtlCol="0">
            <a:spAutoFit/>
          </a:bodyPr>
          <a:lstStyle/>
          <a:p>
            <a:r>
              <a:rPr lang="en-US" dirty="0" err="1" smtClean="0"/>
              <a:t>GaAs</a:t>
            </a:r>
            <a:endParaRPr lang="en-US" dirty="0"/>
          </a:p>
        </p:txBody>
      </p:sp>
      <p:cxnSp>
        <p:nvCxnSpPr>
          <p:cNvPr id="48" name="Straight Arrow Connector 47"/>
          <p:cNvCxnSpPr/>
          <p:nvPr/>
        </p:nvCxnSpPr>
        <p:spPr>
          <a:xfrm>
            <a:off x="7122196" y="5573911"/>
            <a:ext cx="324036" cy="307160"/>
          </a:xfrm>
          <a:prstGeom prst="straightConnector1">
            <a:avLst/>
          </a:prstGeom>
          <a:ln w="31750" cap="rnd" cmpd="sng">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标题 1"/>
          <p:cNvSpPr txBox="1">
            <a:spLocks/>
          </p:cNvSpPr>
          <p:nvPr/>
        </p:nvSpPr>
        <p:spPr>
          <a:xfrm>
            <a:off x="551980" y="-1085"/>
            <a:ext cx="4067944" cy="594522"/>
          </a:xfrm>
          <a:prstGeom prst="rect">
            <a:avLst/>
          </a:prstGeom>
          <a:noFill/>
          <a:ln>
            <a:noFill/>
          </a:ln>
        </p:spPr>
        <p:style>
          <a:lnRef idx="3">
            <a:schemeClr val="lt1"/>
          </a:lnRef>
          <a:fillRef idx="1">
            <a:schemeClr val="accent6"/>
          </a:fillRef>
          <a:effectRef idx="1">
            <a:schemeClr val="accent6"/>
          </a:effectRef>
          <a:fontRef idx="minor">
            <a:schemeClr val="lt1"/>
          </a:fontRef>
        </p:style>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zh-CN" altLang="en-US" dirty="0" smtClean="0">
                <a:solidFill>
                  <a:schemeClr val="tx1"/>
                </a:solidFill>
                <a:latin typeface="华文行楷" panose="02010800040101010101" pitchFamily="2" charset="-122"/>
                <a:ea typeface="华文行楷" panose="02010800040101010101" pitchFamily="2" charset="-122"/>
              </a:rPr>
              <a:t>研究背景及意义</a:t>
            </a:r>
            <a:endParaRPr lang="zh-CN" altLang="en-US" dirty="0">
              <a:solidFill>
                <a:schemeClr val="tx1"/>
              </a:solidFill>
              <a:latin typeface="华文行楷" panose="02010800040101010101" pitchFamily="2" charset="-122"/>
              <a:ea typeface="华文行楷" panose="0201080004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5</a:t>
            </a:fld>
            <a:endParaRPr lang="zh-CN" altLang="en-US" dirty="0"/>
          </a:p>
        </p:txBody>
      </p:sp>
    </p:spTree>
    <p:extLst>
      <p:ext uri="{BB962C8B-B14F-4D97-AF65-F5344CB8AC3E}">
        <p14:creationId xmlns:p14="http://schemas.microsoft.com/office/powerpoint/2010/main" val="35149907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Grp="1" noChangeArrowheads="1"/>
          </p:cNvSpPr>
          <p:nvPr>
            <p:ph idx="1"/>
          </p:nvPr>
        </p:nvSpPr>
        <p:spPr bwMode="auto">
          <a:xfrm>
            <a:off x="971600" y="1540816"/>
            <a:ext cx="7056784" cy="409342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spcBef>
                <a:spcPct val="0"/>
              </a:spcBef>
              <a:defRPr>
                <a:solidFill>
                  <a:schemeClr val="tx1"/>
                </a:solidFill>
                <a:latin typeface="Arial" pitchFamily="34" charset="0"/>
                <a:ea typeface="宋体" pitchFamily="2" charset="-122"/>
              </a:defRPr>
            </a:lvl1pPr>
            <a:lvl2pPr marL="800100" indent="-342900">
              <a:spcBef>
                <a:spcPct val="0"/>
              </a:spcBef>
              <a:defRPr>
                <a:solidFill>
                  <a:schemeClr val="tx1"/>
                </a:solidFill>
                <a:latin typeface="Arial" pitchFamily="34" charset="0"/>
                <a:ea typeface="宋体" pitchFamily="2" charset="-122"/>
              </a:defRPr>
            </a:lvl2pPr>
            <a:lvl3pPr marL="1257300" indent="-342900">
              <a:spcBef>
                <a:spcPct val="0"/>
              </a:spcBef>
              <a:defRPr>
                <a:solidFill>
                  <a:schemeClr val="tx1"/>
                </a:solidFill>
                <a:latin typeface="Arial" pitchFamily="34" charset="0"/>
                <a:ea typeface="宋体" pitchFamily="2" charset="-122"/>
              </a:defRPr>
            </a:lvl3pPr>
            <a:lvl4pPr marL="1714500" indent="-342900">
              <a:spcBef>
                <a:spcPct val="0"/>
              </a:spcBef>
              <a:defRPr>
                <a:solidFill>
                  <a:schemeClr val="tx1"/>
                </a:solidFill>
                <a:latin typeface="Arial" pitchFamily="34" charset="0"/>
                <a:ea typeface="宋体" pitchFamily="2" charset="-122"/>
              </a:defRPr>
            </a:lvl4pPr>
            <a:lvl5pPr marL="2171700" indent="-342900">
              <a:spcBef>
                <a:spcPct val="0"/>
              </a:spcBef>
              <a:defRPr>
                <a:solidFill>
                  <a:schemeClr val="tx1"/>
                </a:solidFill>
                <a:latin typeface="Arial" pitchFamily="34" charset="0"/>
                <a:ea typeface="宋体" pitchFamily="2" charset="-122"/>
              </a:defRPr>
            </a:lvl5pPr>
            <a:lvl6pPr marL="2628900" indent="-342900" fontAlgn="base">
              <a:spcBef>
                <a:spcPct val="0"/>
              </a:spcBef>
              <a:spcAft>
                <a:spcPct val="0"/>
              </a:spcAft>
              <a:defRPr>
                <a:solidFill>
                  <a:schemeClr val="tx1"/>
                </a:solidFill>
                <a:latin typeface="Arial" pitchFamily="34" charset="0"/>
                <a:ea typeface="宋体" pitchFamily="2" charset="-122"/>
              </a:defRPr>
            </a:lvl6pPr>
            <a:lvl7pPr marL="3086100" indent="-342900" fontAlgn="base">
              <a:spcBef>
                <a:spcPct val="0"/>
              </a:spcBef>
              <a:spcAft>
                <a:spcPct val="0"/>
              </a:spcAft>
              <a:defRPr>
                <a:solidFill>
                  <a:schemeClr val="tx1"/>
                </a:solidFill>
                <a:latin typeface="Arial" pitchFamily="34" charset="0"/>
                <a:ea typeface="宋体" pitchFamily="2" charset="-122"/>
              </a:defRPr>
            </a:lvl7pPr>
            <a:lvl8pPr marL="3543300" indent="-342900" fontAlgn="base">
              <a:spcBef>
                <a:spcPct val="0"/>
              </a:spcBef>
              <a:spcAft>
                <a:spcPct val="0"/>
              </a:spcAft>
              <a:defRPr>
                <a:solidFill>
                  <a:schemeClr val="tx1"/>
                </a:solidFill>
                <a:latin typeface="Arial" pitchFamily="34" charset="0"/>
                <a:ea typeface="宋体" pitchFamily="2" charset="-122"/>
              </a:defRPr>
            </a:lvl8pPr>
            <a:lvl9pPr marL="4000500" indent="-342900" fontAlgn="base">
              <a:spcBef>
                <a:spcPct val="0"/>
              </a:spcBef>
              <a:spcAft>
                <a:spcPct val="0"/>
              </a:spcAft>
              <a:defRPr>
                <a:solidFill>
                  <a:schemeClr val="tx1"/>
                </a:solidFill>
                <a:latin typeface="Arial" pitchFamily="34" charset="0"/>
                <a:ea typeface="宋体" pitchFamily="2" charset="-122"/>
              </a:defRPr>
            </a:lvl9pPr>
          </a:lstStyle>
          <a:p>
            <a:pPr>
              <a:buFontTx/>
              <a:buNone/>
            </a:pPr>
            <a:r>
              <a:rPr lang="zh-CN" altLang="en-US" sz="2000" dirty="0" smtClean="0">
                <a:latin typeface="华文新魏" panose="02010800040101010101" pitchFamily="2" charset="-122"/>
                <a:ea typeface="华文新魏" panose="02010800040101010101" pitchFamily="2" charset="-122"/>
              </a:rPr>
              <a:t>（</a:t>
            </a:r>
            <a:r>
              <a:rPr lang="en-US" altLang="zh-CN" sz="2000" dirty="0">
                <a:latin typeface="华文新魏" panose="02010800040101010101" pitchFamily="2" charset="-122"/>
                <a:ea typeface="华文新魏" panose="02010800040101010101" pitchFamily="2" charset="-122"/>
              </a:rPr>
              <a:t>a</a:t>
            </a:r>
            <a:r>
              <a:rPr lang="zh-CN" altLang="en-US" sz="2000" dirty="0" smtClean="0">
                <a:latin typeface="华文新魏" panose="02010800040101010101" pitchFamily="2" charset="-122"/>
                <a:ea typeface="华文新魏" panose="02010800040101010101" pitchFamily="2" charset="-122"/>
              </a:rPr>
              <a:t>）单层硅烯在纳米电子器件方面应用前景广阔：   </a:t>
            </a:r>
            <a:endParaRPr lang="en-US" altLang="zh-CN" sz="2000" dirty="0" smtClean="0">
              <a:latin typeface="华文新魏" panose="02010800040101010101" pitchFamily="2" charset="-122"/>
              <a:ea typeface="华文新魏" panose="02010800040101010101" pitchFamily="2" charset="-122"/>
            </a:endParaRPr>
          </a:p>
          <a:p>
            <a:pPr>
              <a:buFontTx/>
              <a:buNone/>
            </a:pPr>
            <a:r>
              <a:rPr lang="en-US" altLang="zh-CN" sz="2000" dirty="0">
                <a:solidFill>
                  <a:srgbClr val="FF3300"/>
                </a:solidFill>
                <a:latin typeface="华文新魏" panose="02010800040101010101" pitchFamily="2" charset="-122"/>
                <a:ea typeface="华文新魏" panose="02010800040101010101" pitchFamily="2" charset="-122"/>
              </a:rPr>
              <a:t> </a:t>
            </a:r>
            <a:r>
              <a:rPr lang="en-US" altLang="zh-CN" sz="2000" dirty="0" smtClean="0">
                <a:solidFill>
                  <a:srgbClr val="FF3300"/>
                </a:solidFill>
                <a:latin typeface="华文新魏" panose="02010800040101010101" pitchFamily="2" charset="-122"/>
                <a:ea typeface="华文新魏" panose="02010800040101010101" pitchFamily="2" charset="-122"/>
              </a:rPr>
              <a:t>         </a:t>
            </a:r>
            <a:r>
              <a:rPr lang="zh-CN" altLang="en-US" sz="2000" dirty="0" smtClean="0">
                <a:solidFill>
                  <a:srgbClr val="FF3300"/>
                </a:solidFill>
                <a:latin typeface="华文新魏" panose="02010800040101010101" pitchFamily="2" charset="-122"/>
                <a:ea typeface="华文新魏" panose="02010800040101010101" pitchFamily="2" charset="-122"/>
              </a:rPr>
              <a:t>纳米器件散热问题－需要提高其热导率</a:t>
            </a:r>
            <a:endParaRPr lang="zh-CN" altLang="en-US" sz="2000" dirty="0">
              <a:solidFill>
                <a:srgbClr val="FF3300"/>
              </a:solidFill>
              <a:latin typeface="华文新魏" panose="02010800040101010101" pitchFamily="2" charset="-122"/>
              <a:ea typeface="华文新魏" panose="02010800040101010101" pitchFamily="2" charset="-122"/>
            </a:endParaRPr>
          </a:p>
          <a:p>
            <a:pPr>
              <a:buFontTx/>
              <a:buNone/>
            </a:pPr>
            <a:endParaRPr lang="zh-CN" altLang="en-US" sz="2000" dirty="0">
              <a:latin typeface="仿宋_GB2312" pitchFamily="49" charset="-122"/>
              <a:ea typeface="仿宋_GB2312" pitchFamily="49" charset="-122"/>
            </a:endParaRPr>
          </a:p>
          <a:p>
            <a:pPr>
              <a:buFontTx/>
              <a:buNone/>
            </a:pPr>
            <a:endParaRPr lang="zh-CN" altLang="en-US" sz="2000" dirty="0">
              <a:latin typeface="仿宋_GB2312" pitchFamily="49" charset="-122"/>
              <a:ea typeface="仿宋_GB2312" pitchFamily="49" charset="-122"/>
            </a:endParaRPr>
          </a:p>
          <a:p>
            <a:pPr>
              <a:buFontTx/>
              <a:buNone/>
            </a:pPr>
            <a:r>
              <a:rPr lang="zh-CN" altLang="en-US" sz="2000" dirty="0">
                <a:latin typeface="华文新魏" panose="02010800040101010101" pitchFamily="2" charset="-122"/>
                <a:ea typeface="华文新魏" panose="02010800040101010101" pitchFamily="2" charset="-122"/>
              </a:rPr>
              <a:t>（</a:t>
            </a:r>
            <a:r>
              <a:rPr lang="en-US" altLang="zh-CN" sz="2000" dirty="0">
                <a:latin typeface="华文新魏" panose="02010800040101010101" pitchFamily="2" charset="-122"/>
                <a:ea typeface="华文新魏" panose="02010800040101010101" pitchFamily="2" charset="-122"/>
              </a:rPr>
              <a:t>b</a:t>
            </a:r>
            <a:r>
              <a:rPr lang="zh-CN" altLang="en-US" sz="2000" dirty="0" smtClean="0">
                <a:latin typeface="华文新魏" panose="02010800040101010101" pitchFamily="2" charset="-122"/>
                <a:ea typeface="华文新魏" panose="02010800040101010101" pitchFamily="2" charset="-122"/>
              </a:rPr>
              <a:t>）多层硅在新能源器件方面应用前景广阔：</a:t>
            </a:r>
            <a:r>
              <a:rPr lang="zh-CN" altLang="en-US" sz="2000" dirty="0">
                <a:latin typeface="华文新魏" panose="02010800040101010101" pitchFamily="2" charset="-122"/>
                <a:ea typeface="华文新魏" panose="02010800040101010101" pitchFamily="2" charset="-122"/>
              </a:rPr>
              <a:t>储热、节能、热电     </a:t>
            </a:r>
          </a:p>
          <a:p>
            <a:pPr>
              <a:buFontTx/>
              <a:buNone/>
            </a:pPr>
            <a:r>
              <a:rPr lang="zh-CN" altLang="en-US" sz="2000" dirty="0">
                <a:latin typeface="华文新魏" panose="02010800040101010101" pitchFamily="2" charset="-122"/>
                <a:ea typeface="华文新魏" panose="02010800040101010101" pitchFamily="2" charset="-122"/>
              </a:rPr>
              <a:t>     </a:t>
            </a:r>
            <a:r>
              <a:rPr lang="zh-CN" altLang="en-US" sz="2000" dirty="0">
                <a:solidFill>
                  <a:srgbClr val="FF3300"/>
                </a:solidFill>
                <a:latin typeface="华文新魏" panose="02010800040101010101" pitchFamily="2" charset="-122"/>
                <a:ea typeface="华文新魏" panose="02010800040101010101" pitchFamily="2" charset="-122"/>
              </a:rPr>
              <a:t>隔热保温、提高热电转化效率－低热导纳米</a:t>
            </a:r>
            <a:r>
              <a:rPr lang="zh-CN" altLang="en-US" sz="2000" dirty="0" smtClean="0">
                <a:solidFill>
                  <a:srgbClr val="FF3300"/>
                </a:solidFill>
                <a:latin typeface="华文新魏" panose="02010800040101010101" pitchFamily="2" charset="-122"/>
                <a:ea typeface="华文新魏" panose="02010800040101010101" pitchFamily="2" charset="-122"/>
              </a:rPr>
              <a:t>材料，热输运的各项异性</a:t>
            </a:r>
            <a:endParaRPr lang="en-US" altLang="zh-CN" sz="2000" dirty="0" smtClean="0">
              <a:solidFill>
                <a:srgbClr val="FF3300"/>
              </a:solidFill>
              <a:latin typeface="华文新魏" panose="02010800040101010101" pitchFamily="2" charset="-122"/>
              <a:ea typeface="华文新魏" panose="02010800040101010101" pitchFamily="2" charset="-122"/>
            </a:endParaRPr>
          </a:p>
          <a:p>
            <a:pPr>
              <a:buFontTx/>
              <a:buNone/>
            </a:pPr>
            <a:endParaRPr lang="en-US" altLang="zh-CN" sz="2000" dirty="0" smtClean="0">
              <a:solidFill>
                <a:srgbClr val="FF3300"/>
              </a:solidFill>
              <a:latin typeface="华文新魏" panose="02010800040101010101" pitchFamily="2" charset="-122"/>
              <a:ea typeface="华文新魏" panose="02010800040101010101" pitchFamily="2" charset="-122"/>
            </a:endParaRPr>
          </a:p>
          <a:p>
            <a:pPr>
              <a:buFontTx/>
              <a:buNone/>
            </a:pPr>
            <a:r>
              <a:rPr lang="zh-CN" altLang="en-US" sz="2000" dirty="0" smtClean="0">
                <a:latin typeface="华文新魏" panose="02010800040101010101" pitchFamily="2" charset="-122"/>
                <a:ea typeface="华文新魏" panose="02010800040101010101" pitchFamily="2" charset="-122"/>
              </a:rPr>
              <a:t>（</a:t>
            </a:r>
            <a:r>
              <a:rPr lang="en-US" altLang="zh-CN" sz="2000" dirty="0" smtClean="0">
                <a:latin typeface="华文新魏" panose="02010800040101010101" pitchFamily="2" charset="-122"/>
                <a:ea typeface="华文新魏" panose="02010800040101010101" pitchFamily="2" charset="-122"/>
              </a:rPr>
              <a:t>c</a:t>
            </a:r>
            <a:r>
              <a:rPr lang="zh-CN" altLang="en-US" sz="2000" dirty="0" smtClean="0">
                <a:latin typeface="华文新魏" panose="02010800040101010101" pitchFamily="2" charset="-122"/>
                <a:ea typeface="华文新魏" panose="02010800040101010101" pitchFamily="2" charset="-122"/>
              </a:rPr>
              <a:t>）系统认识从单层硅烯</a:t>
            </a:r>
            <a:r>
              <a:rPr lang="en-US" altLang="zh-CN" sz="2000" dirty="0" smtClean="0">
                <a:latin typeface="华文新魏" panose="02010800040101010101" pitchFamily="2" charset="-122"/>
                <a:ea typeface="华文新魏" panose="02010800040101010101" pitchFamily="2" charset="-122"/>
              </a:rPr>
              <a:t>—</a:t>
            </a:r>
            <a:r>
              <a:rPr lang="zh-CN" altLang="en-US" sz="2000" dirty="0" smtClean="0">
                <a:latin typeface="华文新魏" panose="02010800040101010101" pitchFamily="2" charset="-122"/>
                <a:ea typeface="华文新魏" panose="02010800040101010101" pitchFamily="2" charset="-122"/>
              </a:rPr>
              <a:t>多层硅</a:t>
            </a:r>
            <a:r>
              <a:rPr lang="en-US" altLang="zh-CN" sz="2000" dirty="0" smtClean="0">
                <a:latin typeface="华文新魏" panose="02010800040101010101" pitchFamily="2" charset="-122"/>
                <a:ea typeface="华文新魏" panose="02010800040101010101" pitchFamily="2" charset="-122"/>
              </a:rPr>
              <a:t>---</a:t>
            </a:r>
            <a:r>
              <a:rPr lang="zh-CN" altLang="en-US" sz="2000" dirty="0">
                <a:latin typeface="华文新魏" panose="02010800040101010101" pitchFamily="2" charset="-122"/>
                <a:ea typeface="华文新魏" panose="02010800040101010101" pitchFamily="2" charset="-122"/>
              </a:rPr>
              <a:t>块</a:t>
            </a:r>
            <a:r>
              <a:rPr lang="zh-CN" altLang="en-US" sz="2000" dirty="0" smtClean="0">
                <a:latin typeface="华文新魏" panose="02010800040101010101" pitchFamily="2" charset="-122"/>
                <a:ea typeface="华文新魏" panose="02010800040101010101" pitchFamily="2" charset="-122"/>
              </a:rPr>
              <a:t>体硅热输运性质的演变，对热传导科学的发展非常重要。</a:t>
            </a:r>
            <a:endParaRPr lang="zh-CN" altLang="en-US" sz="2000" dirty="0">
              <a:latin typeface="华文新魏" panose="02010800040101010101" pitchFamily="2" charset="-122"/>
              <a:ea typeface="华文新魏" panose="02010800040101010101" pitchFamily="2" charset="-122"/>
            </a:endParaRPr>
          </a:p>
          <a:p>
            <a:pPr>
              <a:buFontTx/>
              <a:buNone/>
            </a:pPr>
            <a:r>
              <a:rPr lang="zh-CN" altLang="en-US" sz="2000" dirty="0">
                <a:latin typeface="仿宋_GB2312" pitchFamily="49" charset="-122"/>
                <a:ea typeface="仿宋_GB2312" pitchFamily="49" charset="-122"/>
              </a:rPr>
              <a:t>                             </a:t>
            </a:r>
            <a:endParaRPr lang="en-US" altLang="zh-CN" sz="2000" dirty="0">
              <a:latin typeface="仿宋_GB2312" pitchFamily="49" charset="-122"/>
              <a:ea typeface="仿宋_GB2312" pitchFamily="49" charset="-122"/>
            </a:endParaRPr>
          </a:p>
          <a:p>
            <a:pPr>
              <a:buFontTx/>
              <a:buNone/>
            </a:pPr>
            <a:r>
              <a:rPr lang="en-US" altLang="zh-CN" sz="2000" dirty="0">
                <a:latin typeface="仿宋_GB2312" pitchFamily="49" charset="-122"/>
                <a:ea typeface="仿宋_GB2312" pitchFamily="49" charset="-122"/>
              </a:rPr>
              <a:t>                             </a:t>
            </a:r>
            <a:endParaRPr lang="en-US" altLang="zh-CN" sz="2400" dirty="0">
              <a:latin typeface="仿宋_GB2312" pitchFamily="49" charset="-122"/>
              <a:ea typeface="仿宋_GB2312" pitchFamily="49" charset="-122"/>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t>6</a:t>
            </a:fld>
            <a:endParaRPr lang="zh-CN" altLang="en-US" dirty="0"/>
          </a:p>
        </p:txBody>
      </p:sp>
      <p:sp>
        <p:nvSpPr>
          <p:cNvPr id="6" name="标题 1"/>
          <p:cNvSpPr txBox="1">
            <a:spLocks/>
          </p:cNvSpPr>
          <p:nvPr/>
        </p:nvSpPr>
        <p:spPr>
          <a:xfrm>
            <a:off x="551980" y="-1085"/>
            <a:ext cx="4067944" cy="594522"/>
          </a:xfrm>
          <a:prstGeom prst="rect">
            <a:avLst/>
          </a:prstGeom>
          <a:noFill/>
          <a:ln>
            <a:noFill/>
          </a:ln>
        </p:spPr>
        <p:style>
          <a:lnRef idx="3">
            <a:schemeClr val="lt1"/>
          </a:lnRef>
          <a:fillRef idx="1">
            <a:schemeClr val="accent6"/>
          </a:fillRef>
          <a:effectRef idx="1">
            <a:schemeClr val="accent6"/>
          </a:effectRef>
          <a:fontRef idx="minor">
            <a:schemeClr val="lt1"/>
          </a:fontRef>
        </p:style>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zh-CN" altLang="en-US" dirty="0" smtClean="0">
                <a:solidFill>
                  <a:schemeClr val="tx1"/>
                </a:solidFill>
                <a:latin typeface="华文行楷" panose="02010800040101010101" pitchFamily="2" charset="-122"/>
                <a:ea typeface="华文行楷" panose="02010800040101010101" pitchFamily="2" charset="-122"/>
              </a:rPr>
              <a:t>研究背景及意义</a:t>
            </a:r>
            <a:endParaRPr lang="zh-CN" altLang="en-US" dirty="0">
              <a:solidFill>
                <a:schemeClr val="tx1"/>
              </a:solidFill>
              <a:latin typeface="华文行楷" panose="02010800040101010101" pitchFamily="2" charset="-122"/>
              <a:ea typeface="华文行楷" panose="02010800040101010101" pitchFamily="2" charset="-122"/>
            </a:endParaRPr>
          </a:p>
        </p:txBody>
      </p:sp>
      <p:sp>
        <p:nvSpPr>
          <p:cNvPr id="7" name="标题 1"/>
          <p:cNvSpPr txBox="1">
            <a:spLocks/>
          </p:cNvSpPr>
          <p:nvPr/>
        </p:nvSpPr>
        <p:spPr>
          <a:xfrm>
            <a:off x="4764659" y="20725"/>
            <a:ext cx="3789807" cy="677901"/>
          </a:xfrm>
          <a:prstGeom prst="rect">
            <a:avLst/>
          </a:prstGeom>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zh-CN" altLang="en-US" sz="2200" dirty="0"/>
              <a:t>研究二维硅纳米材料热输运性质的重要性</a:t>
            </a:r>
          </a:p>
        </p:txBody>
      </p:sp>
    </p:spTree>
    <p:extLst>
      <p:ext uri="{BB962C8B-B14F-4D97-AF65-F5344CB8AC3E}">
        <p14:creationId xmlns:p14="http://schemas.microsoft.com/office/powerpoint/2010/main" val="22417534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26360" y="-1085"/>
            <a:ext cx="3734072" cy="686882"/>
          </a:xfrm>
        </p:spPr>
        <p:style>
          <a:lnRef idx="1">
            <a:schemeClr val="accent6"/>
          </a:lnRef>
          <a:fillRef idx="2">
            <a:schemeClr val="accent6"/>
          </a:fillRef>
          <a:effectRef idx="1">
            <a:schemeClr val="accent6"/>
          </a:effectRef>
          <a:fontRef idx="minor">
            <a:schemeClr val="dk1"/>
          </a:fontRef>
        </p:style>
        <p:txBody>
          <a:bodyPr>
            <a:noAutofit/>
          </a:bodyPr>
          <a:lstStyle/>
          <a:p>
            <a:r>
              <a:rPr lang="zh-CN" altLang="en-US" sz="2400" dirty="0" smtClean="0"/>
              <a:t>二维硅材料热输运性质研究近况</a:t>
            </a:r>
            <a:endParaRPr lang="zh-CN" altLang="en-US" sz="2400" dirty="0"/>
          </a:p>
        </p:txBody>
      </p:sp>
      <p:pic>
        <p:nvPicPr>
          <p:cNvPr id="5122"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542232" y="1491803"/>
            <a:ext cx="3285600" cy="1860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194172" y="3644900"/>
            <a:ext cx="5267319" cy="369332"/>
          </a:xfrm>
          <a:prstGeom prst="rect">
            <a:avLst/>
          </a:prstGeom>
          <a:noFill/>
        </p:spPr>
        <p:txBody>
          <a:bodyPr wrap="square" rtlCol="0">
            <a:spAutoFit/>
          </a:bodyPr>
          <a:lstStyle/>
          <a:p>
            <a:r>
              <a:rPr lang="en-US" altLang="zh-CN" dirty="0" smtClean="0"/>
              <a:t>Zhang X, </a:t>
            </a:r>
            <a:r>
              <a:rPr lang="en-US" altLang="zh-CN" dirty="0" err="1" smtClean="0"/>
              <a:t>Bao</a:t>
            </a:r>
            <a:r>
              <a:rPr lang="en-US" altLang="zh-CN" dirty="0" smtClean="0"/>
              <a:t> H and Hu M 2015 Nanoscale </a:t>
            </a:r>
            <a:r>
              <a:rPr lang="en-US" altLang="zh-CN" b="1" dirty="0" smtClean="0"/>
              <a:t>7</a:t>
            </a:r>
            <a:r>
              <a:rPr lang="en-US" altLang="zh-CN" dirty="0" smtClean="0"/>
              <a:t>, 6014.</a:t>
            </a: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5304" y="1491803"/>
            <a:ext cx="2591619" cy="2095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908" y="4130523"/>
            <a:ext cx="2847924" cy="1941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19327" y="4065401"/>
            <a:ext cx="2603325" cy="2071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214984" y="6293487"/>
            <a:ext cx="5760640" cy="369332"/>
          </a:xfrm>
          <a:prstGeom prst="rect">
            <a:avLst/>
          </a:prstGeom>
          <a:noFill/>
        </p:spPr>
        <p:txBody>
          <a:bodyPr wrap="square" rtlCol="0">
            <a:spAutoFit/>
          </a:bodyPr>
          <a:lstStyle/>
          <a:p>
            <a:r>
              <a:rPr lang="en-US" altLang="zh-CN" dirty="0" smtClean="0"/>
              <a:t>Wang Z, Feng T and </a:t>
            </a:r>
            <a:r>
              <a:rPr lang="en-US" altLang="zh-CN" dirty="0" err="1" smtClean="0"/>
              <a:t>Ruan</a:t>
            </a:r>
            <a:r>
              <a:rPr lang="en-US" altLang="zh-CN" dirty="0" smtClean="0"/>
              <a:t> X 2015 J. Appl. Phys. </a:t>
            </a:r>
            <a:r>
              <a:rPr lang="en-US" altLang="zh-CN" b="1" dirty="0" smtClean="0"/>
              <a:t>117</a:t>
            </a:r>
            <a:r>
              <a:rPr lang="en-US" altLang="zh-CN" dirty="0" smtClean="0"/>
              <a:t>, 084317.</a:t>
            </a:r>
          </a:p>
        </p:txBody>
      </p:sp>
      <p:sp>
        <p:nvSpPr>
          <p:cNvPr id="3" name="TextBox 2"/>
          <p:cNvSpPr txBox="1"/>
          <p:nvPr/>
        </p:nvSpPr>
        <p:spPr>
          <a:xfrm>
            <a:off x="1036390" y="785707"/>
            <a:ext cx="6415930" cy="646331"/>
          </a:xfrm>
          <a:prstGeom prst="rect">
            <a:avLst/>
          </a:prstGeom>
          <a:noFill/>
        </p:spPr>
        <p:txBody>
          <a:bodyPr wrap="square" rtlCol="0">
            <a:spAutoFit/>
          </a:bodyPr>
          <a:lstStyle/>
          <a:p>
            <a:r>
              <a:rPr lang="zh-CN" altLang="en-US" dirty="0"/>
              <a:t>粗</a:t>
            </a:r>
            <a:r>
              <a:rPr lang="zh-CN" altLang="en-US" dirty="0" smtClean="0"/>
              <a:t>燥表面的</a:t>
            </a:r>
            <a:r>
              <a:rPr lang="en-US" altLang="zh-CN" dirty="0" smtClean="0"/>
              <a:t>SiO2</a:t>
            </a:r>
            <a:r>
              <a:rPr lang="zh-CN" altLang="en-US" dirty="0" smtClean="0"/>
              <a:t>，</a:t>
            </a:r>
            <a:r>
              <a:rPr lang="en-US" altLang="zh-CN" dirty="0" err="1" smtClean="0"/>
              <a:t>SiC</a:t>
            </a:r>
            <a:r>
              <a:rPr lang="zh-CN" altLang="en-US" dirty="0" smtClean="0"/>
              <a:t>衬底对硅烯的热导影响，而光滑表面的衬底未曾有研究。</a:t>
            </a:r>
            <a:endParaRPr 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t>7</a:t>
            </a:fld>
            <a:endParaRPr lang="zh-CN" altLang="en-US" dirty="0"/>
          </a:p>
        </p:txBody>
      </p:sp>
      <p:sp>
        <p:nvSpPr>
          <p:cNvPr id="11" name="标题 1"/>
          <p:cNvSpPr txBox="1">
            <a:spLocks/>
          </p:cNvSpPr>
          <p:nvPr/>
        </p:nvSpPr>
        <p:spPr>
          <a:xfrm>
            <a:off x="551980" y="-1085"/>
            <a:ext cx="4067944" cy="594522"/>
          </a:xfrm>
          <a:prstGeom prst="rect">
            <a:avLst/>
          </a:prstGeom>
          <a:noFill/>
          <a:ln>
            <a:noFill/>
          </a:ln>
        </p:spPr>
        <p:style>
          <a:lnRef idx="3">
            <a:schemeClr val="lt1"/>
          </a:lnRef>
          <a:fillRef idx="1">
            <a:schemeClr val="accent6"/>
          </a:fillRef>
          <a:effectRef idx="1">
            <a:schemeClr val="accent6"/>
          </a:effectRef>
          <a:fontRef idx="minor">
            <a:schemeClr val="lt1"/>
          </a:fontRef>
        </p:style>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zh-CN" altLang="en-US" dirty="0" smtClean="0">
                <a:solidFill>
                  <a:schemeClr val="tx1"/>
                </a:solidFill>
                <a:latin typeface="华文行楷" panose="02010800040101010101" pitchFamily="2" charset="-122"/>
                <a:ea typeface="华文行楷" panose="02010800040101010101" pitchFamily="2" charset="-122"/>
              </a:rPr>
              <a:t>研究背景及意义</a:t>
            </a:r>
            <a:endParaRPr lang="zh-CN" altLang="en-US" dirty="0">
              <a:solidFill>
                <a:schemeClr val="tx1"/>
              </a:solidFill>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4778002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p:spPr>
        <p:style>
          <a:lnRef idx="3">
            <a:schemeClr val="lt1"/>
          </a:lnRef>
          <a:fillRef idx="1">
            <a:schemeClr val="accent6"/>
          </a:fillRef>
          <a:effectRef idx="1">
            <a:schemeClr val="accent6"/>
          </a:effectRef>
          <a:fontRef idx="minor">
            <a:schemeClr val="lt1"/>
          </a:fontRef>
        </p:style>
        <p:txBody>
          <a:bodyPr>
            <a:normAutofit fontScale="90000"/>
          </a:bodyPr>
          <a:lstStyle/>
          <a:p>
            <a:r>
              <a:rPr lang="zh-CN" altLang="en-US" dirty="0" smtClean="0">
                <a:solidFill>
                  <a:schemeClr val="tx1"/>
                </a:solidFill>
                <a:latin typeface="华文行楷" panose="02010800040101010101" pitchFamily="2" charset="-122"/>
                <a:ea typeface="华文行楷" panose="02010800040101010101" pitchFamily="2" charset="-122"/>
              </a:rPr>
              <a:t>研究内容</a:t>
            </a:r>
            <a:endParaRPr lang="zh-CN" altLang="en-US" dirty="0">
              <a:solidFill>
                <a:schemeClr val="tx1"/>
              </a:solidFill>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a:xfrm>
            <a:off x="755576" y="1052736"/>
            <a:ext cx="7992888" cy="4857403"/>
          </a:xfrm>
        </p:spPr>
        <p:txBody>
          <a:bodyPr>
            <a:normAutofit/>
          </a:bodyPr>
          <a:lstStyle/>
          <a:p>
            <a:pPr>
              <a:lnSpc>
                <a:spcPct val="270000"/>
              </a:lnSpc>
              <a:buFont typeface="Wingdings" pitchFamily="2" charset="2"/>
              <a:buChar char="Ø"/>
            </a:pPr>
            <a:r>
              <a:rPr kumimoji="1" lang="zh-CN" altLang="en-US" sz="2800" dirty="0" smtClean="0">
                <a:latin typeface="华文新魏" panose="02010800040101010101" pitchFamily="2" charset="-122"/>
                <a:ea typeface="华文新魏" panose="02010800040101010101" pitchFamily="2" charset="-122"/>
              </a:rPr>
              <a:t>二维硅</a:t>
            </a:r>
            <a:r>
              <a:rPr kumimoji="1" lang="zh-CN" altLang="en-US" sz="2800" dirty="0">
                <a:latin typeface="华文新魏" panose="02010800040101010101" pitchFamily="2" charset="-122"/>
                <a:ea typeface="华文新魏" panose="02010800040101010101" pitchFamily="2" charset="-122"/>
              </a:rPr>
              <a:t>纳</a:t>
            </a:r>
            <a:r>
              <a:rPr kumimoji="1" lang="zh-CN" altLang="en-US" sz="2800" dirty="0" smtClean="0">
                <a:latin typeface="华文新魏" panose="02010800040101010101" pitchFamily="2" charset="-122"/>
                <a:ea typeface="华文新魏" panose="02010800040101010101" pitchFamily="2" charset="-122"/>
              </a:rPr>
              <a:t>米</a:t>
            </a:r>
            <a:r>
              <a:rPr kumimoji="1" lang="zh-CN" altLang="en-US" sz="2800" dirty="0">
                <a:latin typeface="华文新魏" panose="02010800040101010101" pitchFamily="2" charset="-122"/>
                <a:ea typeface="华文新魏" panose="02010800040101010101" pitchFamily="2" charset="-122"/>
              </a:rPr>
              <a:t>材料</a:t>
            </a:r>
            <a:r>
              <a:rPr kumimoji="1" lang="zh-CN" altLang="en-US" sz="2800" dirty="0" smtClean="0">
                <a:latin typeface="华文新魏" panose="02010800040101010101" pitchFamily="2" charset="-122"/>
                <a:ea typeface="华文新魏" panose="02010800040101010101" pitchFamily="2" charset="-122"/>
              </a:rPr>
              <a:t>热传导的调控</a:t>
            </a:r>
            <a:endParaRPr kumimoji="1" lang="en-US" altLang="zh-CN" sz="2800" dirty="0">
              <a:latin typeface="华文新魏" panose="02010800040101010101" pitchFamily="2" charset="-122"/>
              <a:ea typeface="华文新魏" panose="02010800040101010101" pitchFamily="2" charset="-122"/>
            </a:endParaRPr>
          </a:p>
          <a:p>
            <a:pPr marL="0" indent="0">
              <a:buNone/>
            </a:pPr>
            <a:r>
              <a:rPr kumimoji="1" lang="en-US" altLang="zh-CN" sz="2400" dirty="0" smtClean="0">
                <a:latin typeface="华文新魏" panose="02010800040101010101" pitchFamily="2" charset="-122"/>
                <a:ea typeface="华文新魏" panose="02010800040101010101" pitchFamily="2" charset="-122"/>
              </a:rPr>
              <a:t>     </a:t>
            </a:r>
            <a:r>
              <a:rPr kumimoji="1" lang="zh-CN" altLang="en-US" sz="2400" dirty="0" smtClean="0">
                <a:latin typeface="华文新魏" panose="02010800040101010101" pitchFamily="2" charset="-122"/>
                <a:ea typeface="华文新魏" panose="02010800040101010101" pitchFamily="2" charset="-122"/>
              </a:rPr>
              <a:t>单层硅烯 </a:t>
            </a:r>
            <a:r>
              <a:rPr kumimoji="1" lang="en-US" altLang="zh-CN" sz="2400" dirty="0" smtClean="0">
                <a:latin typeface="华文新魏" panose="02010800040101010101" pitchFamily="2" charset="-122"/>
                <a:ea typeface="华文新魏" panose="02010800040101010101" pitchFamily="2" charset="-122"/>
              </a:rPr>
              <a:t>(</a:t>
            </a:r>
            <a:r>
              <a:rPr kumimoji="1" lang="en-US" altLang="zh-CN" sz="2400" dirty="0" err="1" smtClean="0">
                <a:latin typeface="华文新魏" panose="02010800040101010101" pitchFamily="2" charset="-122"/>
                <a:ea typeface="华文新魏" panose="02010800040101010101" pitchFamily="2" charset="-122"/>
              </a:rPr>
              <a:t>silicene</a:t>
            </a:r>
            <a:r>
              <a:rPr kumimoji="1" lang="zh-CN" altLang="en-US" sz="2400" dirty="0" smtClean="0">
                <a:latin typeface="华文新魏" panose="02010800040101010101" pitchFamily="2" charset="-122"/>
                <a:ea typeface="华文新魏" panose="02010800040101010101" pitchFamily="2" charset="-122"/>
              </a:rPr>
              <a:t>）热导</a:t>
            </a:r>
            <a:r>
              <a:rPr kumimoji="1" lang="zh-CN" altLang="en-US" sz="2400" dirty="0">
                <a:latin typeface="华文新魏" panose="02010800040101010101" pitchFamily="2" charset="-122"/>
                <a:ea typeface="华文新魏" panose="02010800040101010101" pitchFamily="2" charset="-122"/>
              </a:rPr>
              <a:t>的衬底</a:t>
            </a:r>
            <a:r>
              <a:rPr kumimoji="1" lang="zh-CN" altLang="en-US" sz="2400" dirty="0" smtClean="0">
                <a:latin typeface="华文新魏" panose="02010800040101010101" pitchFamily="2" charset="-122"/>
                <a:ea typeface="华文新魏" panose="02010800040101010101" pitchFamily="2" charset="-122"/>
              </a:rPr>
              <a:t>调控（以光滑平整的</a:t>
            </a:r>
            <a:r>
              <a:rPr kumimoji="1" lang="en-US" altLang="zh-CN" sz="2400" dirty="0" smtClean="0">
                <a:latin typeface="华文新魏" panose="02010800040101010101" pitchFamily="2" charset="-122"/>
                <a:ea typeface="华文新魏" panose="02010800040101010101" pitchFamily="2" charset="-122"/>
              </a:rPr>
              <a:t>h-BN</a:t>
            </a:r>
            <a:r>
              <a:rPr kumimoji="1" lang="zh-CN" altLang="en-US" sz="2400" dirty="0" smtClean="0">
                <a:latin typeface="华文新魏" panose="02010800040101010101" pitchFamily="2" charset="-122"/>
                <a:ea typeface="华文新魏" panose="02010800040101010101" pitchFamily="2" charset="-122"/>
              </a:rPr>
              <a:t>为衬底）</a:t>
            </a:r>
            <a:endParaRPr kumimoji="1" lang="en-US" altLang="zh-CN" sz="2400" dirty="0">
              <a:latin typeface="华文新魏" panose="02010800040101010101" pitchFamily="2" charset="-122"/>
              <a:ea typeface="华文新魏" panose="02010800040101010101" pitchFamily="2" charset="-122"/>
            </a:endParaRPr>
          </a:p>
          <a:p>
            <a:pPr>
              <a:lnSpc>
                <a:spcPct val="300000"/>
              </a:lnSpc>
              <a:buFont typeface="Wingdings" panose="05000000000000000000" pitchFamily="2" charset="2"/>
              <a:buChar char="Ø"/>
            </a:pPr>
            <a:r>
              <a:rPr kumimoji="1" lang="zh-CN" altLang="en-US" sz="2800" dirty="0" smtClean="0">
                <a:latin typeface="华文新魏" panose="02010800040101010101" pitchFamily="2" charset="-122"/>
                <a:ea typeface="华文新魏" panose="02010800040101010101" pitchFamily="2" charset="-122"/>
              </a:rPr>
              <a:t>多层硅纳米结构的热输运性质</a:t>
            </a:r>
            <a:endParaRPr kumimoji="1" lang="en-US" altLang="zh-CN" sz="2800" dirty="0" smtClean="0">
              <a:latin typeface="华文新魏" panose="02010800040101010101" pitchFamily="2" charset="-122"/>
              <a:ea typeface="华文新魏" panose="02010800040101010101" pitchFamily="2" charset="-122"/>
            </a:endParaRPr>
          </a:p>
          <a:p>
            <a:pPr marL="0" indent="0">
              <a:buNone/>
            </a:pPr>
            <a:r>
              <a:rPr kumimoji="1" lang="zh-CN" altLang="en-US" sz="2400" dirty="0" smtClean="0">
                <a:latin typeface="华文新魏" panose="02010800040101010101" pitchFamily="2" charset="-122"/>
                <a:ea typeface="华文新魏" panose="02010800040101010101" pitchFamily="2" charset="-122"/>
              </a:rPr>
              <a:t>    多层硅热导的各项异性及厚度尺寸效应</a:t>
            </a:r>
            <a:endParaRPr lang="zh-CN" altLang="en-US" sz="2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a:t>
            </a:fld>
            <a:endParaRPr lang="zh-CN" altLang="en-US" dirty="0"/>
          </a:p>
        </p:txBody>
      </p:sp>
    </p:spTree>
    <p:extLst>
      <p:ext uri="{BB962C8B-B14F-4D97-AF65-F5344CB8AC3E}">
        <p14:creationId xmlns:p14="http://schemas.microsoft.com/office/powerpoint/2010/main" val="10707534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040927" y="119791"/>
            <a:ext cx="2736304" cy="405273"/>
          </a:xfrm>
          <a:noFill/>
          <a:ln>
            <a:noFill/>
          </a:ln>
        </p:spPr>
        <p:style>
          <a:lnRef idx="3">
            <a:schemeClr val="lt1"/>
          </a:lnRef>
          <a:fillRef idx="1">
            <a:schemeClr val="accent6"/>
          </a:fillRef>
          <a:effectRef idx="1">
            <a:schemeClr val="accent6"/>
          </a:effectRef>
          <a:fontRef idx="minor">
            <a:schemeClr val="lt1"/>
          </a:fontRef>
        </p:style>
        <p:txBody>
          <a:bodyPr>
            <a:normAutofit fontScale="90000"/>
          </a:bodyPr>
          <a:lstStyle/>
          <a:p>
            <a:r>
              <a:rPr lang="zh-CN" altLang="en-US" dirty="0" smtClean="0">
                <a:solidFill>
                  <a:schemeClr val="tx1"/>
                </a:solidFill>
                <a:latin typeface="华文新魏" panose="02010800040101010101" pitchFamily="2" charset="-122"/>
                <a:ea typeface="华文新魏" panose="02010800040101010101" pitchFamily="2" charset="-122"/>
              </a:rPr>
              <a:t>研究方法</a:t>
            </a:r>
            <a:endParaRPr lang="zh-CN" altLang="en-US" dirty="0">
              <a:solidFill>
                <a:schemeClr val="tx1"/>
              </a:solidFill>
              <a:latin typeface="华文新魏" panose="02010800040101010101" pitchFamily="2" charset="-122"/>
              <a:ea typeface="华文新魏" panose="02010800040101010101" pitchFamily="2" charset="-122"/>
            </a:endParaRPr>
          </a:p>
        </p:txBody>
      </p:sp>
      <p:sp>
        <p:nvSpPr>
          <p:cNvPr id="6" name="内容占位符 5"/>
          <p:cNvSpPr>
            <a:spLocks noGrp="1"/>
          </p:cNvSpPr>
          <p:nvPr>
            <p:ph idx="1"/>
          </p:nvPr>
        </p:nvSpPr>
        <p:spPr>
          <a:xfrm>
            <a:off x="76045" y="1896694"/>
            <a:ext cx="8640960" cy="4725334"/>
          </a:xfrm>
          <a:ln>
            <a:noFill/>
          </a:ln>
        </p:spPr>
        <p:style>
          <a:lnRef idx="2">
            <a:schemeClr val="accent1"/>
          </a:lnRef>
          <a:fillRef idx="1">
            <a:schemeClr val="lt1"/>
          </a:fillRef>
          <a:effectRef idx="0">
            <a:schemeClr val="accent1"/>
          </a:effectRef>
          <a:fontRef idx="minor">
            <a:schemeClr val="dk1"/>
          </a:fontRef>
        </p:style>
        <p:txBody>
          <a:bodyPr>
            <a:normAutofit/>
          </a:bodyPr>
          <a:lstStyle/>
          <a:p>
            <a:pPr marL="0" indent="0">
              <a:spcBef>
                <a:spcPts val="0"/>
              </a:spcBef>
              <a:buNone/>
            </a:pPr>
            <a:r>
              <a:rPr lang="zh-CN" altLang="en-US" sz="2400" dirty="0">
                <a:latin typeface="华文新魏" panose="02010800040101010101" pitchFamily="2" charset="-122"/>
                <a:ea typeface="华文新魏" panose="02010800040101010101" pitchFamily="2" charset="-122"/>
              </a:rPr>
              <a:t>外加温度梯度</a:t>
            </a:r>
            <a:r>
              <a:rPr lang="zh-CN" altLang="en-US" sz="2400" dirty="0" smtClean="0">
                <a:latin typeface="华文新魏" panose="02010800040101010101" pitchFamily="2" charset="-122"/>
                <a:ea typeface="华文新魏" panose="02010800040101010101" pitchFamily="2" charset="-122"/>
              </a:rPr>
              <a:t>方法</a:t>
            </a:r>
            <a:endParaRPr lang="zh-CN" altLang="en-US" sz="2400" dirty="0">
              <a:latin typeface="华文新魏" panose="02010800040101010101" pitchFamily="2" charset="-122"/>
              <a:ea typeface="华文新魏" panose="02010800040101010101" pitchFamily="2" charset="-122"/>
            </a:endParaRPr>
          </a:p>
        </p:txBody>
      </p:sp>
      <p:pic>
        <p:nvPicPr>
          <p:cNvPr id="45" name="Picture 3"/>
          <p:cNvPicPr>
            <a:picLocks noGrp="1" noChangeAspect="1" noChangeArrowheads="1"/>
          </p:cNvPicPr>
          <p:nvPr>
            <p:ph sz="half" idx="4294967295"/>
          </p:nvPr>
        </p:nvPicPr>
        <p:blipFill>
          <a:blip r:embed="rId4" cstate="print">
            <a:extLst>
              <a:ext uri="{28A0092B-C50C-407E-A947-70E740481C1C}">
                <a14:useLocalDpi xmlns:a14="http://schemas.microsoft.com/office/drawing/2010/main" val="0"/>
              </a:ext>
            </a:extLst>
          </a:blip>
          <a:stretch>
            <a:fillRect/>
          </a:stretch>
        </p:blipFill>
        <p:spPr bwMode="auto">
          <a:xfrm>
            <a:off x="4572000" y="3467817"/>
            <a:ext cx="3941762" cy="2865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8" y="849067"/>
            <a:ext cx="2885407" cy="594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对象 9"/>
          <p:cNvGraphicFramePr>
            <a:graphicFrameLocks noChangeAspect="1"/>
          </p:cNvGraphicFramePr>
          <p:nvPr>
            <p:extLst>
              <p:ext uri="{D42A27DB-BD31-4B8C-83A1-F6EECF244321}">
                <p14:modId xmlns:p14="http://schemas.microsoft.com/office/powerpoint/2010/main" val="1484782824"/>
              </p:ext>
            </p:extLst>
          </p:nvPr>
        </p:nvGraphicFramePr>
        <p:xfrm>
          <a:off x="5665500" y="758320"/>
          <a:ext cx="3274074" cy="520839"/>
        </p:xfrm>
        <a:graphic>
          <a:graphicData uri="http://schemas.openxmlformats.org/presentationml/2006/ole">
            <mc:AlternateContent xmlns:mc="http://schemas.openxmlformats.org/markup-compatibility/2006">
              <mc:Choice xmlns:v="urn:schemas-microsoft-com:vml" Requires="v">
                <p:oleObj spid="_x0000_s4599" name="Equation" r:id="rId6" imgW="1663560" imgH="393480" progId="Equation.DSMT4">
                  <p:embed/>
                </p:oleObj>
              </mc:Choice>
              <mc:Fallback>
                <p:oleObj name="Equation" r:id="rId6" imgW="1663560" imgH="393480" progId="Equation.DSMT4">
                  <p:embed/>
                  <p:pic>
                    <p:nvPicPr>
                      <p:cNvPr id="0" name="对象 36"/>
                      <p:cNvPicPr>
                        <a:picLocks noChangeAspect="1" noChangeArrowheads="1"/>
                      </p:cNvPicPr>
                      <p:nvPr/>
                    </p:nvPicPr>
                    <p:blipFill>
                      <a:blip r:embed="rId7"/>
                      <a:srcRect/>
                      <a:stretch>
                        <a:fillRect/>
                      </a:stretch>
                    </p:blipFill>
                    <p:spPr bwMode="auto">
                      <a:xfrm>
                        <a:off x="5665500" y="758320"/>
                        <a:ext cx="3274074" cy="520839"/>
                      </a:xfrm>
                      <a:prstGeom prst="rect">
                        <a:avLst/>
                      </a:prstGeom>
                      <a:noFill/>
                      <a:ln>
                        <a:noFill/>
                      </a:ln>
                    </p:spPr>
                  </p:pic>
                </p:oleObj>
              </mc:Fallback>
            </mc:AlternateContent>
          </a:graphicData>
        </a:graphic>
      </p:graphicFrame>
      <p:sp>
        <p:nvSpPr>
          <p:cNvPr id="9" name="TextBox 8"/>
          <p:cNvSpPr txBox="1"/>
          <p:nvPr/>
        </p:nvSpPr>
        <p:spPr>
          <a:xfrm>
            <a:off x="4451481" y="261809"/>
            <a:ext cx="4526076" cy="43088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spcBef>
                <a:spcPct val="0"/>
              </a:spcBef>
              <a:buFontTx/>
              <a:buNone/>
            </a:pPr>
            <a:r>
              <a:rPr kumimoji="1" lang="zh-CN" altLang="en-US" sz="2200" dirty="0">
                <a:latin typeface="华文新魏" panose="02010800040101010101" pitchFamily="2" charset="-122"/>
                <a:ea typeface="华文新魏" panose="02010800040101010101" pitchFamily="2" charset="-122"/>
              </a:rPr>
              <a:t>非平衡分子动力学</a:t>
            </a:r>
            <a:r>
              <a:rPr kumimoji="1" lang="zh-CN" altLang="en-US" sz="2200" dirty="0" smtClean="0">
                <a:latin typeface="华文新魏" panose="02010800040101010101" pitchFamily="2" charset="-122"/>
                <a:ea typeface="华文新魏" panose="02010800040101010101" pitchFamily="2" charset="-122"/>
              </a:rPr>
              <a:t>方法（</a:t>
            </a:r>
            <a:r>
              <a:rPr kumimoji="1" lang="en-US" altLang="zh-CN" sz="2200" dirty="0">
                <a:latin typeface="华文新魏" panose="02010800040101010101" pitchFamily="2" charset="-122"/>
                <a:ea typeface="华文新魏" panose="02010800040101010101" pitchFamily="2" charset="-122"/>
              </a:rPr>
              <a:t>NEMD</a:t>
            </a:r>
            <a:r>
              <a:rPr kumimoji="1" lang="zh-CN" altLang="en-US" sz="2200" dirty="0" smtClean="0">
                <a:latin typeface="华文新魏" panose="02010800040101010101" pitchFamily="2" charset="-122"/>
                <a:ea typeface="华文新魏" panose="02010800040101010101" pitchFamily="2" charset="-122"/>
              </a:rPr>
              <a:t>）</a:t>
            </a:r>
            <a:endParaRPr kumimoji="1" lang="en-US" altLang="zh-CN" sz="2200" dirty="0" smtClean="0">
              <a:latin typeface="华文新魏" panose="02010800040101010101" pitchFamily="2" charset="-122"/>
              <a:ea typeface="华文新魏" panose="02010800040101010101" pitchFamily="2" charset="-122"/>
            </a:endParaRPr>
          </a:p>
        </p:txBody>
      </p:sp>
      <p:sp>
        <p:nvSpPr>
          <p:cNvPr id="11" name="Rectangle 4"/>
          <p:cNvSpPr>
            <a:spLocks noChangeArrowheads="1"/>
          </p:cNvSpPr>
          <p:nvPr/>
        </p:nvSpPr>
        <p:spPr bwMode="auto">
          <a:xfrm>
            <a:off x="4208323" y="849067"/>
            <a:ext cx="1457177"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0"/>
              </a:spcBef>
              <a:buFontTx/>
              <a:buNone/>
            </a:pPr>
            <a:r>
              <a:rPr lang="en-US" altLang="zh-CN" dirty="0">
                <a:latin typeface="华文新魏" panose="02010800040101010101" pitchFamily="2" charset="-122"/>
                <a:ea typeface="华文新魏" panose="02010800040101010101" pitchFamily="2" charset="-122"/>
              </a:rPr>
              <a:t>Fourier </a:t>
            </a:r>
            <a:r>
              <a:rPr lang="zh-CN" altLang="en-US" dirty="0">
                <a:latin typeface="华文新魏" panose="02010800040101010101" pitchFamily="2" charset="-122"/>
                <a:ea typeface="华文新魏" panose="02010800040101010101" pitchFamily="2" charset="-122"/>
              </a:rPr>
              <a:t>定律：</a:t>
            </a:r>
          </a:p>
        </p:txBody>
      </p:sp>
      <p:sp>
        <p:nvSpPr>
          <p:cNvPr id="12" name="Text Box 2"/>
          <p:cNvSpPr txBox="1">
            <a:spLocks noChangeArrowheads="1"/>
          </p:cNvSpPr>
          <p:nvPr/>
        </p:nvSpPr>
        <p:spPr bwMode="auto">
          <a:xfrm>
            <a:off x="4705889" y="1385561"/>
            <a:ext cx="4011116" cy="70788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Tx/>
              <a:buNone/>
            </a:pPr>
            <a:r>
              <a:rPr lang="zh-CN" altLang="en-US" sz="2000" dirty="0">
                <a:solidFill>
                  <a:schemeClr val="hlink"/>
                </a:solidFill>
                <a:latin typeface="华文新魏" panose="02010800040101010101" pitchFamily="2" charset="-122"/>
                <a:ea typeface="华文新魏" panose="02010800040101010101" pitchFamily="2" charset="-122"/>
              </a:rPr>
              <a:t>如果热流 </a:t>
            </a:r>
            <a:r>
              <a:rPr lang="en-US" altLang="zh-CN" sz="2000" dirty="0">
                <a:solidFill>
                  <a:schemeClr val="hlink"/>
                </a:solidFill>
                <a:latin typeface="华文新魏" panose="02010800040101010101" pitchFamily="2" charset="-122"/>
                <a:ea typeface="华文新魏" panose="02010800040101010101" pitchFamily="2" charset="-122"/>
              </a:rPr>
              <a:t>J, </a:t>
            </a:r>
            <a:r>
              <a:rPr lang="zh-CN" altLang="en-US" sz="2000" dirty="0">
                <a:solidFill>
                  <a:schemeClr val="hlink"/>
                </a:solidFill>
                <a:latin typeface="华文新魏" panose="02010800040101010101" pitchFamily="2" charset="-122"/>
                <a:ea typeface="华文新魏" panose="02010800040101010101" pitchFamily="2" charset="-122"/>
              </a:rPr>
              <a:t>温度梯度 ▽</a:t>
            </a:r>
            <a:r>
              <a:rPr lang="en-US" altLang="zh-CN" sz="2000" dirty="0">
                <a:solidFill>
                  <a:schemeClr val="hlink"/>
                </a:solidFill>
                <a:latin typeface="华文新魏" panose="02010800040101010101" pitchFamily="2" charset="-122"/>
                <a:ea typeface="华文新魏" panose="02010800040101010101" pitchFamily="2" charset="-122"/>
              </a:rPr>
              <a:t>T , </a:t>
            </a:r>
            <a:r>
              <a:rPr lang="zh-CN" altLang="en-US" sz="2000" dirty="0">
                <a:solidFill>
                  <a:schemeClr val="hlink"/>
                </a:solidFill>
                <a:latin typeface="华文新魏" panose="02010800040101010101" pitchFamily="2" charset="-122"/>
                <a:ea typeface="华文新魏" panose="02010800040101010101" pitchFamily="2" charset="-122"/>
              </a:rPr>
              <a:t>横截面积 </a:t>
            </a:r>
            <a:r>
              <a:rPr lang="en-US" altLang="zh-CN" sz="2000" dirty="0">
                <a:solidFill>
                  <a:schemeClr val="hlink"/>
                </a:solidFill>
                <a:latin typeface="华文新魏" panose="02010800040101010101" pitchFamily="2" charset="-122"/>
                <a:ea typeface="华文新魏" panose="02010800040101010101" pitchFamily="2" charset="-122"/>
              </a:rPr>
              <a:t>S </a:t>
            </a:r>
            <a:r>
              <a:rPr lang="zh-CN" altLang="en-US" sz="2000" dirty="0">
                <a:solidFill>
                  <a:schemeClr val="hlink"/>
                </a:solidFill>
                <a:latin typeface="华文新魏" panose="02010800040101010101" pitchFamily="2" charset="-122"/>
                <a:ea typeface="华文新魏" panose="02010800040101010101" pitchFamily="2" charset="-122"/>
              </a:rPr>
              <a:t>被确定</a:t>
            </a:r>
            <a:r>
              <a:rPr lang="en-US" altLang="zh-CN" sz="2000" dirty="0">
                <a:solidFill>
                  <a:schemeClr val="hlink"/>
                </a:solidFill>
                <a:latin typeface="华文新魏" panose="02010800040101010101" pitchFamily="2" charset="-122"/>
                <a:ea typeface="华文新魏" panose="02010800040101010101" pitchFamily="2" charset="-122"/>
              </a:rPr>
              <a:t>, </a:t>
            </a:r>
            <a:r>
              <a:rPr lang="zh-CN" altLang="en-US" sz="2000" dirty="0">
                <a:solidFill>
                  <a:schemeClr val="hlink"/>
                </a:solidFill>
                <a:latin typeface="华文新魏" panose="02010800040101010101" pitchFamily="2" charset="-122"/>
                <a:ea typeface="华文新魏" panose="02010800040101010101" pitchFamily="2" charset="-122"/>
              </a:rPr>
              <a:t>可以得到热导率 </a:t>
            </a:r>
            <a:r>
              <a:rPr lang="en-US" altLang="zh-CN" sz="2000" dirty="0">
                <a:solidFill>
                  <a:schemeClr val="hlink"/>
                </a:solidFill>
                <a:latin typeface="华文新魏" panose="02010800040101010101" pitchFamily="2" charset="-122"/>
                <a:ea typeface="华文新魏" panose="02010800040101010101" pitchFamily="2" charset="-122"/>
              </a:rPr>
              <a:t>K.</a:t>
            </a:r>
          </a:p>
        </p:txBody>
      </p:sp>
      <p:sp>
        <p:nvSpPr>
          <p:cNvPr id="13" name="Text Box 7"/>
          <p:cNvSpPr txBox="1">
            <a:spLocks noChangeArrowheads="1"/>
          </p:cNvSpPr>
          <p:nvPr/>
        </p:nvSpPr>
        <p:spPr bwMode="auto">
          <a:xfrm>
            <a:off x="136654" y="1571336"/>
            <a:ext cx="4367574" cy="369332"/>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Tx/>
              <a:buNone/>
            </a:pPr>
            <a:r>
              <a:rPr lang="zh-CN" altLang="en-US" dirty="0">
                <a:solidFill>
                  <a:srgbClr val="FF3300"/>
                </a:solidFill>
                <a:latin typeface="华文新魏" panose="02010800040101010101" pitchFamily="2" charset="-122"/>
                <a:ea typeface="华文新魏" panose="02010800040101010101" pitchFamily="2" charset="-122"/>
              </a:rPr>
              <a:t>问题的关键是如何建立稳定的非平衡状态</a:t>
            </a:r>
          </a:p>
        </p:txBody>
      </p:sp>
      <p:grpSp>
        <p:nvGrpSpPr>
          <p:cNvPr id="14" name="组合 13"/>
          <p:cNvGrpSpPr/>
          <p:nvPr/>
        </p:nvGrpSpPr>
        <p:grpSpPr>
          <a:xfrm>
            <a:off x="288878" y="2416302"/>
            <a:ext cx="3520790" cy="1804650"/>
            <a:chOff x="1658050" y="1792994"/>
            <a:chExt cx="6647750" cy="3163090"/>
          </a:xfrm>
        </p:grpSpPr>
        <p:grpSp>
          <p:nvGrpSpPr>
            <p:cNvPr id="15" name="组合 14"/>
            <p:cNvGrpSpPr/>
            <p:nvPr/>
          </p:nvGrpSpPr>
          <p:grpSpPr>
            <a:xfrm>
              <a:off x="1752600" y="2499591"/>
              <a:ext cx="6553200" cy="1462809"/>
              <a:chOff x="1752600" y="2499591"/>
              <a:chExt cx="6553200" cy="1462809"/>
            </a:xfrm>
          </p:grpSpPr>
          <p:sp>
            <p:nvSpPr>
              <p:cNvPr id="36" name="矩形 35"/>
              <p:cNvSpPr/>
              <p:nvPr/>
            </p:nvSpPr>
            <p:spPr>
              <a:xfrm>
                <a:off x="1752600" y="2514600"/>
                <a:ext cx="6553200" cy="1447800"/>
              </a:xfrm>
              <a:prstGeom prst="rect">
                <a:avLst/>
              </a:prstGeom>
              <a:solidFill>
                <a:srgbClr val="8064A2">
                  <a:lumMod val="40000"/>
                  <a:lumOff val="60000"/>
                </a:srgbClr>
              </a:solidFill>
              <a:ln w="0" cap="flat" cmpd="sng" algn="ctr">
                <a:solidFill>
                  <a:srgbClr val="4F81BD">
                    <a:shade val="50000"/>
                  </a:srgbClr>
                </a:solidFill>
                <a:prstDash val="solid"/>
              </a:ln>
              <a:effectLst/>
              <a:scene3d>
                <a:camera prst="orthographicFront"/>
                <a:lightRig rig="threePt" dir="t"/>
              </a:scene3d>
              <a:sp3d>
                <a:bevelT w="25400"/>
                <a:bevelB w="12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a:cs typeface="+mn-cs"/>
                </a:endParaRPr>
              </a:p>
            </p:txBody>
          </p:sp>
          <p:sp>
            <p:nvSpPr>
              <p:cNvPr id="37" name="矩形 36"/>
              <p:cNvSpPr/>
              <p:nvPr/>
            </p:nvSpPr>
            <p:spPr>
              <a:xfrm>
                <a:off x="2209799" y="2514600"/>
                <a:ext cx="457199" cy="1447799"/>
              </a:xfrm>
              <a:prstGeom prst="rect">
                <a:avLst/>
              </a:prstGeom>
              <a:solidFill>
                <a:srgbClr val="FF0000"/>
              </a:solidFill>
              <a:ln w="41275" cap="flat" cmpd="sng" algn="ctr">
                <a:solidFill>
                  <a:srgbClr val="4F81BD">
                    <a:shade val="50000"/>
                  </a:srgbClr>
                </a:solidFill>
                <a:prstDash val="sysDot"/>
              </a:ln>
              <a:effectLst/>
              <a:scene3d>
                <a:camera prst="orthographicFront"/>
                <a:lightRig rig="threePt" dir="t"/>
              </a:scene3d>
              <a:sp3d>
                <a:bevelT w="25400"/>
                <a:bevelB w="12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a:cs typeface="+mn-cs"/>
                </a:endParaRPr>
              </a:p>
            </p:txBody>
          </p:sp>
          <p:sp>
            <p:nvSpPr>
              <p:cNvPr id="38" name="矩形 37"/>
              <p:cNvSpPr/>
              <p:nvPr/>
            </p:nvSpPr>
            <p:spPr>
              <a:xfrm>
                <a:off x="7391400" y="2514600"/>
                <a:ext cx="457200" cy="1447800"/>
              </a:xfrm>
              <a:prstGeom prst="rect">
                <a:avLst/>
              </a:prstGeom>
              <a:solidFill>
                <a:sysClr val="windowText" lastClr="000000"/>
              </a:solidFill>
              <a:ln w="41275" cap="flat" cmpd="sng" algn="ctr">
                <a:solidFill>
                  <a:srgbClr val="4F81BD">
                    <a:shade val="50000"/>
                  </a:srgbClr>
                </a:solidFill>
                <a:prstDash val="solid"/>
              </a:ln>
              <a:effectLst/>
              <a:scene3d>
                <a:camera prst="orthographicFront"/>
                <a:lightRig rig="threePt" dir="t"/>
              </a:scene3d>
              <a:sp3d>
                <a:bevelT w="25400"/>
                <a:bevelB w="12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a:cs typeface="+mn-cs"/>
                </a:endParaRPr>
              </a:p>
            </p:txBody>
          </p:sp>
          <p:sp>
            <p:nvSpPr>
              <p:cNvPr id="39" name="矩形 38"/>
              <p:cNvSpPr/>
              <p:nvPr/>
            </p:nvSpPr>
            <p:spPr>
              <a:xfrm>
                <a:off x="2666997" y="2499591"/>
                <a:ext cx="4724401" cy="1447800"/>
              </a:xfrm>
              <a:prstGeom prst="rect">
                <a:avLst/>
              </a:prstGeom>
              <a:gradFill flip="none" rotWithShape="1">
                <a:gsLst>
                  <a:gs pos="9000">
                    <a:srgbClr val="D6B19C">
                      <a:lumMod val="42000"/>
                    </a:srgbClr>
                  </a:gs>
                  <a:gs pos="37000">
                    <a:srgbClr val="D49E6C"/>
                  </a:gs>
                  <a:gs pos="71000">
                    <a:srgbClr val="A65528"/>
                  </a:gs>
                  <a:gs pos="100000">
                    <a:srgbClr val="FF0000"/>
                  </a:gs>
                </a:gsLst>
                <a:lin ang="10800000" scaled="0"/>
                <a:tileRect/>
              </a:gradFill>
              <a:ln w="0" cap="flat" cmpd="sng" algn="ctr">
                <a:solidFill>
                  <a:srgbClr val="4F81BD">
                    <a:shade val="50000"/>
                  </a:srgbClr>
                </a:solidFill>
                <a:prstDash val="solid"/>
              </a:ln>
              <a:effectLst/>
              <a:scene3d>
                <a:camera prst="orthographicFront"/>
                <a:lightRig rig="threePt" dir="t"/>
              </a:scene3d>
              <a:sp3d>
                <a:bevelT w="25400"/>
                <a:bevelB w="12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a:cs typeface="+mn-cs"/>
                </a:endParaRPr>
              </a:p>
            </p:txBody>
          </p:sp>
        </p:grpSp>
        <p:cxnSp>
          <p:nvCxnSpPr>
            <p:cNvPr id="16" name="直接连接符 15"/>
            <p:cNvCxnSpPr/>
            <p:nvPr/>
          </p:nvCxnSpPr>
          <p:spPr>
            <a:xfrm>
              <a:off x="1752600" y="3962400"/>
              <a:ext cx="0" cy="533400"/>
            </a:xfrm>
            <a:prstGeom prst="line">
              <a:avLst/>
            </a:prstGeom>
            <a:noFill/>
            <a:ln w="0" cap="flat" cmpd="sng" algn="ctr">
              <a:solidFill>
                <a:srgbClr val="4F81BD">
                  <a:shade val="95000"/>
                  <a:satMod val="105000"/>
                </a:srgbClr>
              </a:solidFill>
              <a:prstDash val="solid"/>
            </a:ln>
            <a:effectLst/>
          </p:spPr>
        </p:cxnSp>
        <p:cxnSp>
          <p:nvCxnSpPr>
            <p:cNvPr id="17" name="直接连接符 16"/>
            <p:cNvCxnSpPr/>
            <p:nvPr/>
          </p:nvCxnSpPr>
          <p:spPr>
            <a:xfrm>
              <a:off x="2190750" y="3962400"/>
              <a:ext cx="0" cy="533400"/>
            </a:xfrm>
            <a:prstGeom prst="line">
              <a:avLst/>
            </a:prstGeom>
            <a:noFill/>
            <a:ln w="0" cap="flat" cmpd="sng" algn="ctr">
              <a:solidFill>
                <a:srgbClr val="4F81BD">
                  <a:shade val="95000"/>
                  <a:satMod val="105000"/>
                </a:srgbClr>
              </a:solidFill>
              <a:prstDash val="solid"/>
            </a:ln>
            <a:effectLst/>
          </p:spPr>
        </p:cxnSp>
        <p:cxnSp>
          <p:nvCxnSpPr>
            <p:cNvPr id="18" name="直接连接符 17"/>
            <p:cNvCxnSpPr/>
            <p:nvPr/>
          </p:nvCxnSpPr>
          <p:spPr>
            <a:xfrm>
              <a:off x="7848600" y="3990975"/>
              <a:ext cx="0" cy="533400"/>
            </a:xfrm>
            <a:prstGeom prst="line">
              <a:avLst/>
            </a:prstGeom>
            <a:noFill/>
            <a:ln w="0" cap="flat" cmpd="sng" algn="ctr">
              <a:solidFill>
                <a:srgbClr val="4F81BD">
                  <a:shade val="95000"/>
                  <a:satMod val="105000"/>
                </a:srgbClr>
              </a:solidFill>
              <a:prstDash val="solid"/>
            </a:ln>
            <a:effectLst/>
          </p:spPr>
        </p:cxnSp>
        <p:cxnSp>
          <p:nvCxnSpPr>
            <p:cNvPr id="19" name="直接连接符 18"/>
            <p:cNvCxnSpPr/>
            <p:nvPr/>
          </p:nvCxnSpPr>
          <p:spPr>
            <a:xfrm>
              <a:off x="8305800" y="3990975"/>
              <a:ext cx="0" cy="533400"/>
            </a:xfrm>
            <a:prstGeom prst="line">
              <a:avLst/>
            </a:prstGeom>
            <a:noFill/>
            <a:ln w="0" cap="flat" cmpd="sng" algn="ctr">
              <a:solidFill>
                <a:srgbClr val="4F81BD">
                  <a:shade val="95000"/>
                  <a:satMod val="105000"/>
                </a:srgbClr>
              </a:solidFill>
              <a:prstDash val="solid"/>
            </a:ln>
            <a:effectLst/>
          </p:spPr>
        </p:cxnSp>
        <p:grpSp>
          <p:nvGrpSpPr>
            <p:cNvPr id="20" name="组合 19"/>
            <p:cNvGrpSpPr/>
            <p:nvPr/>
          </p:nvGrpSpPr>
          <p:grpSpPr>
            <a:xfrm>
              <a:off x="1752600" y="4257675"/>
              <a:ext cx="6553200" cy="0"/>
              <a:chOff x="1752600" y="4257675"/>
              <a:chExt cx="6553200" cy="0"/>
            </a:xfrm>
          </p:grpSpPr>
          <p:cxnSp>
            <p:nvCxnSpPr>
              <p:cNvPr id="34" name="直接箭头连接符 33"/>
              <p:cNvCxnSpPr/>
              <p:nvPr/>
            </p:nvCxnSpPr>
            <p:spPr>
              <a:xfrm>
                <a:off x="1752600" y="4257675"/>
                <a:ext cx="438150" cy="0"/>
              </a:xfrm>
              <a:prstGeom prst="straightConnector1">
                <a:avLst/>
              </a:prstGeom>
              <a:noFill/>
              <a:ln w="19050" cap="flat" cmpd="sng" algn="ctr">
                <a:solidFill>
                  <a:srgbClr val="4F81BD">
                    <a:shade val="95000"/>
                    <a:satMod val="105000"/>
                  </a:srgbClr>
                </a:solidFill>
                <a:prstDash val="solid"/>
                <a:headEnd type="arrow"/>
                <a:tailEnd type="arrow"/>
              </a:ln>
              <a:effectLst/>
            </p:spPr>
          </p:cxnSp>
          <p:cxnSp>
            <p:nvCxnSpPr>
              <p:cNvPr id="35" name="直接箭头连接符 34"/>
              <p:cNvCxnSpPr/>
              <p:nvPr/>
            </p:nvCxnSpPr>
            <p:spPr>
              <a:xfrm>
                <a:off x="7858125" y="4257675"/>
                <a:ext cx="447675" cy="0"/>
              </a:xfrm>
              <a:prstGeom prst="straightConnector1">
                <a:avLst/>
              </a:prstGeom>
              <a:noFill/>
              <a:ln w="19050" cap="flat" cmpd="sng" algn="ctr">
                <a:solidFill>
                  <a:srgbClr val="4F81BD">
                    <a:shade val="95000"/>
                    <a:satMod val="105000"/>
                  </a:srgbClr>
                </a:solidFill>
                <a:prstDash val="solid"/>
                <a:headEnd type="arrow"/>
                <a:tailEnd type="arrow"/>
              </a:ln>
              <a:effectLst/>
            </p:spPr>
          </p:cxnSp>
        </p:grpSp>
        <p:grpSp>
          <p:nvGrpSpPr>
            <p:cNvPr id="21" name="组合 20"/>
            <p:cNvGrpSpPr/>
            <p:nvPr/>
          </p:nvGrpSpPr>
          <p:grpSpPr>
            <a:xfrm>
              <a:off x="2209800" y="1981200"/>
              <a:ext cx="5648325" cy="533400"/>
              <a:chOff x="2209800" y="1981200"/>
              <a:chExt cx="5648325" cy="533400"/>
            </a:xfrm>
          </p:grpSpPr>
          <p:cxnSp>
            <p:nvCxnSpPr>
              <p:cNvPr id="28" name="直接连接符 27"/>
              <p:cNvCxnSpPr/>
              <p:nvPr/>
            </p:nvCxnSpPr>
            <p:spPr>
              <a:xfrm>
                <a:off x="2209800" y="1981200"/>
                <a:ext cx="0" cy="533400"/>
              </a:xfrm>
              <a:prstGeom prst="line">
                <a:avLst/>
              </a:prstGeom>
              <a:noFill/>
              <a:ln w="0" cap="flat" cmpd="sng" algn="ctr">
                <a:solidFill>
                  <a:srgbClr val="4F81BD">
                    <a:shade val="95000"/>
                    <a:satMod val="105000"/>
                  </a:srgbClr>
                </a:solidFill>
                <a:prstDash val="solid"/>
              </a:ln>
              <a:effectLst/>
            </p:spPr>
          </p:cxnSp>
          <p:cxnSp>
            <p:nvCxnSpPr>
              <p:cNvPr id="29" name="直接连接符 28"/>
              <p:cNvCxnSpPr/>
              <p:nvPr/>
            </p:nvCxnSpPr>
            <p:spPr>
              <a:xfrm>
                <a:off x="2667000" y="1981200"/>
                <a:ext cx="0" cy="533400"/>
              </a:xfrm>
              <a:prstGeom prst="line">
                <a:avLst/>
              </a:prstGeom>
              <a:noFill/>
              <a:ln w="0" cap="flat" cmpd="sng" algn="ctr">
                <a:solidFill>
                  <a:srgbClr val="4F81BD">
                    <a:shade val="95000"/>
                    <a:satMod val="105000"/>
                  </a:srgbClr>
                </a:solidFill>
                <a:prstDash val="solid"/>
              </a:ln>
              <a:effectLst/>
            </p:spPr>
          </p:cxnSp>
          <p:cxnSp>
            <p:nvCxnSpPr>
              <p:cNvPr id="30" name="直接连接符 29"/>
              <p:cNvCxnSpPr/>
              <p:nvPr/>
            </p:nvCxnSpPr>
            <p:spPr>
              <a:xfrm>
                <a:off x="7391400" y="1981200"/>
                <a:ext cx="0" cy="533400"/>
              </a:xfrm>
              <a:prstGeom prst="line">
                <a:avLst/>
              </a:prstGeom>
              <a:noFill/>
              <a:ln w="0" cap="flat" cmpd="sng" algn="ctr">
                <a:solidFill>
                  <a:srgbClr val="4F81BD">
                    <a:shade val="95000"/>
                    <a:satMod val="105000"/>
                  </a:srgbClr>
                </a:solidFill>
                <a:prstDash val="solid"/>
              </a:ln>
              <a:effectLst/>
            </p:spPr>
          </p:cxnSp>
          <p:cxnSp>
            <p:nvCxnSpPr>
              <p:cNvPr id="31" name="直接连接符 30"/>
              <p:cNvCxnSpPr/>
              <p:nvPr/>
            </p:nvCxnSpPr>
            <p:spPr>
              <a:xfrm>
                <a:off x="7858125" y="1981200"/>
                <a:ext cx="0" cy="533400"/>
              </a:xfrm>
              <a:prstGeom prst="line">
                <a:avLst/>
              </a:prstGeom>
              <a:noFill/>
              <a:ln w="0" cap="flat" cmpd="sng" algn="ctr">
                <a:solidFill>
                  <a:srgbClr val="4F81BD">
                    <a:shade val="95000"/>
                    <a:satMod val="105000"/>
                  </a:srgbClr>
                </a:solidFill>
                <a:prstDash val="solid"/>
              </a:ln>
              <a:effectLst/>
            </p:spPr>
          </p:cxnSp>
          <p:cxnSp>
            <p:nvCxnSpPr>
              <p:cNvPr id="32" name="直接箭头连接符 31"/>
              <p:cNvCxnSpPr/>
              <p:nvPr/>
            </p:nvCxnSpPr>
            <p:spPr>
              <a:xfrm>
                <a:off x="2209800" y="2247900"/>
                <a:ext cx="457200" cy="0"/>
              </a:xfrm>
              <a:prstGeom prst="straightConnector1">
                <a:avLst/>
              </a:prstGeom>
              <a:noFill/>
              <a:ln w="19050" cap="flat" cmpd="sng" algn="ctr">
                <a:solidFill>
                  <a:srgbClr val="4F81BD">
                    <a:shade val="95000"/>
                    <a:satMod val="105000"/>
                  </a:srgbClr>
                </a:solidFill>
                <a:prstDash val="solid"/>
                <a:headEnd type="arrow"/>
                <a:tailEnd type="arrow"/>
              </a:ln>
              <a:effectLst/>
            </p:spPr>
          </p:cxnSp>
          <p:cxnSp>
            <p:nvCxnSpPr>
              <p:cNvPr id="33" name="直接箭头连接符 32"/>
              <p:cNvCxnSpPr/>
              <p:nvPr/>
            </p:nvCxnSpPr>
            <p:spPr>
              <a:xfrm>
                <a:off x="7391400" y="2247900"/>
                <a:ext cx="457200" cy="0"/>
              </a:xfrm>
              <a:prstGeom prst="straightConnector1">
                <a:avLst/>
              </a:prstGeom>
              <a:noFill/>
              <a:ln w="19050" cap="flat" cmpd="sng" algn="ctr">
                <a:solidFill>
                  <a:srgbClr val="4F81BD">
                    <a:shade val="95000"/>
                    <a:satMod val="105000"/>
                  </a:srgbClr>
                </a:solidFill>
                <a:prstDash val="solid"/>
                <a:headEnd type="arrow"/>
                <a:tailEnd type="arrow"/>
              </a:ln>
              <a:effectLst/>
            </p:spPr>
          </p:cxnSp>
        </p:grpSp>
        <p:sp>
          <p:nvSpPr>
            <p:cNvPr id="22" name="TextBox 21"/>
            <p:cNvSpPr txBox="1"/>
            <p:nvPr/>
          </p:nvSpPr>
          <p:spPr>
            <a:xfrm>
              <a:off x="2113033" y="1857981"/>
              <a:ext cx="659356" cy="391193"/>
            </a:xfrm>
            <a:prstGeom prst="rect">
              <a:avLst/>
            </a:prstGeom>
            <a:noFill/>
            <a:ln w="0">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noProof="0" dirty="0" smtClean="0">
                  <a:ln>
                    <a:noFill/>
                  </a:ln>
                  <a:solidFill>
                    <a:prstClr val="black"/>
                  </a:solidFill>
                  <a:effectLst/>
                  <a:uLnTx/>
                  <a:uFillTx/>
                  <a:latin typeface="Calibri"/>
                  <a:ea typeface="宋体"/>
                </a:rPr>
                <a:t>hot</a:t>
              </a:r>
              <a:endParaRPr kumimoji="0" lang="zh-CN" altLang="en-US" sz="1000" b="0" i="0" u="none" strike="noStrike" kern="0" cap="none" spc="0" normalizeH="0" noProof="0" dirty="0" smtClean="0">
                <a:ln>
                  <a:noFill/>
                </a:ln>
                <a:solidFill>
                  <a:prstClr val="black"/>
                </a:solidFill>
                <a:effectLst/>
                <a:uLnTx/>
                <a:uFillTx/>
                <a:latin typeface="Calibri"/>
                <a:ea typeface="宋体"/>
              </a:endParaRPr>
            </a:p>
          </p:txBody>
        </p:sp>
        <p:sp>
          <p:nvSpPr>
            <p:cNvPr id="23" name="TextBox 22"/>
            <p:cNvSpPr txBox="1"/>
            <p:nvPr/>
          </p:nvSpPr>
          <p:spPr>
            <a:xfrm>
              <a:off x="7237229" y="1792994"/>
              <a:ext cx="832763" cy="431562"/>
            </a:xfrm>
            <a:prstGeom prst="rect">
              <a:avLst/>
            </a:prstGeom>
            <a:noFill/>
            <a:ln w="0">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noProof="0" dirty="0" smtClean="0">
                  <a:ln>
                    <a:noFill/>
                  </a:ln>
                  <a:solidFill>
                    <a:prstClr val="black"/>
                  </a:solidFill>
                  <a:effectLst/>
                  <a:uLnTx/>
                  <a:uFillTx/>
                  <a:latin typeface="Calibri"/>
                  <a:ea typeface="宋体"/>
                </a:rPr>
                <a:t>co</a:t>
              </a:r>
              <a:r>
                <a:rPr kumimoji="0" lang="en-US" altLang="zh-CN" sz="1000" b="0" i="0" u="none" strike="noStrike" kern="0" cap="none" spc="0" normalizeH="0" baseline="0" noProof="0" dirty="0" smtClean="0">
                  <a:ln>
                    <a:noFill/>
                  </a:ln>
                  <a:solidFill>
                    <a:prstClr val="black"/>
                  </a:solidFill>
                  <a:effectLst/>
                  <a:uLnTx/>
                  <a:uFillTx/>
                  <a:latin typeface="Calibri"/>
                  <a:ea typeface="宋体"/>
                </a:rPr>
                <a:t>ld</a:t>
              </a:r>
              <a:endParaRPr kumimoji="0" lang="zh-CN" altLang="en-US" sz="1000" b="0" i="0" u="none" strike="noStrike" kern="0" cap="none" spc="0" normalizeH="0" baseline="0" noProof="0" dirty="0" smtClean="0">
                <a:ln>
                  <a:noFill/>
                </a:ln>
                <a:solidFill>
                  <a:prstClr val="black"/>
                </a:solidFill>
                <a:effectLst/>
                <a:uLnTx/>
                <a:uFillTx/>
                <a:latin typeface="Calibri"/>
                <a:ea typeface="宋体"/>
              </a:endParaRPr>
            </a:p>
          </p:txBody>
        </p:sp>
        <p:sp>
          <p:nvSpPr>
            <p:cNvPr id="24" name="左大括号 23"/>
            <p:cNvSpPr/>
            <p:nvPr/>
          </p:nvSpPr>
          <p:spPr>
            <a:xfrm rot="16200000">
              <a:off x="4655344" y="1912144"/>
              <a:ext cx="747712" cy="4724400"/>
            </a:xfrm>
            <a:prstGeom prst="leftBrace">
              <a:avLst/>
            </a:prstGeom>
            <a:noFill/>
            <a:ln w="0"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Calibri"/>
                <a:ea typeface="宋体"/>
                <a:cs typeface="+mn-cs"/>
              </a:endParaRPr>
            </a:p>
          </p:txBody>
        </p:sp>
        <p:sp>
          <p:nvSpPr>
            <p:cNvPr id="25" name="TextBox 24"/>
            <p:cNvSpPr txBox="1"/>
            <p:nvPr/>
          </p:nvSpPr>
          <p:spPr>
            <a:xfrm>
              <a:off x="1658050" y="4421002"/>
              <a:ext cx="491017" cy="389918"/>
            </a:xfrm>
            <a:prstGeom prst="rect">
              <a:avLst/>
            </a:prstGeom>
            <a:noFill/>
            <a:ln w="0">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Calibri"/>
                  <a:ea typeface="宋体"/>
                </a:rPr>
                <a:t>fix</a:t>
              </a:r>
              <a:endParaRPr kumimoji="0" lang="zh-CN" altLang="en-US" sz="1200" b="0" i="0" u="none" strike="noStrike" kern="0" cap="none" spc="0" normalizeH="0" baseline="0" noProof="0" dirty="0" smtClean="0">
                <a:ln>
                  <a:noFill/>
                </a:ln>
                <a:solidFill>
                  <a:prstClr val="black"/>
                </a:solidFill>
                <a:effectLst/>
                <a:uLnTx/>
                <a:uFillTx/>
                <a:latin typeface="Calibri"/>
                <a:ea typeface="宋体"/>
              </a:endParaRPr>
            </a:p>
          </p:txBody>
        </p:sp>
        <p:sp>
          <p:nvSpPr>
            <p:cNvPr id="26" name="TextBox 25"/>
            <p:cNvSpPr txBox="1"/>
            <p:nvPr/>
          </p:nvSpPr>
          <p:spPr>
            <a:xfrm>
              <a:off x="7802583" y="4319640"/>
              <a:ext cx="491017" cy="389918"/>
            </a:xfrm>
            <a:prstGeom prst="rect">
              <a:avLst/>
            </a:prstGeom>
            <a:noFill/>
            <a:ln w="0">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noProof="0" dirty="0" smtClean="0">
                  <a:ln>
                    <a:noFill/>
                  </a:ln>
                  <a:solidFill>
                    <a:prstClr val="black"/>
                  </a:solidFill>
                  <a:effectLst/>
                  <a:uLnTx/>
                  <a:uFillTx/>
                  <a:latin typeface="Calibri"/>
                  <a:ea typeface="宋体"/>
                </a:rPr>
                <a:t>fix</a:t>
              </a:r>
              <a:endParaRPr kumimoji="0" lang="zh-CN" altLang="en-US" sz="1200" b="0" i="0" u="none" strike="noStrike" kern="0" cap="none" spc="0" normalizeH="0" noProof="0" dirty="0" smtClean="0">
                <a:ln>
                  <a:noFill/>
                </a:ln>
                <a:solidFill>
                  <a:prstClr val="black"/>
                </a:solidFill>
                <a:effectLst/>
                <a:uLnTx/>
                <a:uFillTx/>
                <a:latin typeface="Calibri"/>
                <a:ea typeface="宋体"/>
              </a:endParaRPr>
            </a:p>
          </p:txBody>
        </p:sp>
        <p:sp>
          <p:nvSpPr>
            <p:cNvPr id="27" name="TextBox 26"/>
            <p:cNvSpPr txBox="1"/>
            <p:nvPr/>
          </p:nvSpPr>
          <p:spPr>
            <a:xfrm>
              <a:off x="4367369" y="4566166"/>
              <a:ext cx="1323660" cy="389918"/>
            </a:xfrm>
            <a:prstGeom prst="rect">
              <a:avLst/>
            </a:prstGeom>
            <a:noFill/>
            <a:ln w="0">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noProof="0" dirty="0" smtClean="0">
                  <a:ln>
                    <a:noFill/>
                  </a:ln>
                  <a:solidFill>
                    <a:prstClr val="black"/>
                  </a:solidFill>
                  <a:effectLst/>
                  <a:uLnTx/>
                  <a:uFillTx/>
                  <a:latin typeface="Calibri"/>
                  <a:ea typeface="宋体"/>
                </a:rPr>
                <a:t>sample</a:t>
              </a:r>
              <a:endParaRPr kumimoji="0" lang="zh-CN" altLang="en-US" sz="1200" b="0" i="0" u="none" strike="noStrike" kern="0" cap="none" spc="0" normalizeH="0" noProof="0" dirty="0" smtClean="0">
                <a:ln>
                  <a:noFill/>
                </a:ln>
                <a:solidFill>
                  <a:prstClr val="black"/>
                </a:solidFill>
                <a:effectLst/>
                <a:uLnTx/>
                <a:uFillTx/>
                <a:latin typeface="Calibri"/>
                <a:ea typeface="宋体"/>
              </a:endParaRPr>
            </a:p>
          </p:txBody>
        </p:sp>
      </p:grpSp>
      <p:sp>
        <p:nvSpPr>
          <p:cNvPr id="42" name="Text Box 3"/>
          <p:cNvSpPr txBox="1">
            <a:spLocks noChangeArrowheads="1"/>
          </p:cNvSpPr>
          <p:nvPr/>
        </p:nvSpPr>
        <p:spPr bwMode="auto">
          <a:xfrm>
            <a:off x="583941" y="4268676"/>
            <a:ext cx="3624382"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spcBef>
                <a:spcPct val="0"/>
              </a:spcBef>
              <a:defRPr>
                <a:solidFill>
                  <a:schemeClr val="tx1"/>
                </a:solidFill>
                <a:latin typeface="Arial" charset="0"/>
                <a:ea typeface="宋体" charset="-122"/>
              </a:defRPr>
            </a:lvl1pPr>
            <a:lvl2pPr marL="800100" indent="-342900">
              <a:spcBef>
                <a:spcPct val="0"/>
              </a:spcBef>
              <a:defRPr>
                <a:solidFill>
                  <a:schemeClr val="tx1"/>
                </a:solidFill>
                <a:latin typeface="Arial" charset="0"/>
                <a:ea typeface="宋体" charset="-122"/>
              </a:defRPr>
            </a:lvl2pPr>
            <a:lvl3pPr marL="1257300" indent="-342900">
              <a:spcBef>
                <a:spcPct val="0"/>
              </a:spcBef>
              <a:defRPr>
                <a:solidFill>
                  <a:schemeClr val="tx1"/>
                </a:solidFill>
                <a:latin typeface="Arial" charset="0"/>
                <a:ea typeface="宋体" charset="-122"/>
              </a:defRPr>
            </a:lvl3pPr>
            <a:lvl4pPr marL="1714500" indent="-342900">
              <a:spcBef>
                <a:spcPct val="0"/>
              </a:spcBef>
              <a:defRPr>
                <a:solidFill>
                  <a:schemeClr val="tx1"/>
                </a:solidFill>
                <a:latin typeface="Arial" charset="0"/>
                <a:ea typeface="宋体" charset="-122"/>
              </a:defRPr>
            </a:lvl4pPr>
            <a:lvl5pPr marL="2171700" indent="-342900">
              <a:spcBef>
                <a:spcPct val="0"/>
              </a:spcBef>
              <a:defRPr>
                <a:solidFill>
                  <a:schemeClr val="tx1"/>
                </a:solidFill>
                <a:latin typeface="Arial" charset="0"/>
                <a:ea typeface="宋体" charset="-122"/>
              </a:defRPr>
            </a:lvl5pPr>
            <a:lvl6pPr marL="2628900" indent="-342900" fontAlgn="base">
              <a:spcBef>
                <a:spcPct val="0"/>
              </a:spcBef>
              <a:spcAft>
                <a:spcPct val="0"/>
              </a:spcAft>
              <a:defRPr>
                <a:solidFill>
                  <a:schemeClr val="tx1"/>
                </a:solidFill>
                <a:latin typeface="Arial" charset="0"/>
                <a:ea typeface="宋体" charset="-122"/>
              </a:defRPr>
            </a:lvl6pPr>
            <a:lvl7pPr marL="3086100" indent="-342900" fontAlgn="base">
              <a:spcBef>
                <a:spcPct val="0"/>
              </a:spcBef>
              <a:spcAft>
                <a:spcPct val="0"/>
              </a:spcAft>
              <a:defRPr>
                <a:solidFill>
                  <a:schemeClr val="tx1"/>
                </a:solidFill>
                <a:latin typeface="Arial" charset="0"/>
                <a:ea typeface="宋体" charset="-122"/>
              </a:defRPr>
            </a:lvl7pPr>
            <a:lvl8pPr marL="3543300" indent="-342900" fontAlgn="base">
              <a:spcBef>
                <a:spcPct val="0"/>
              </a:spcBef>
              <a:spcAft>
                <a:spcPct val="0"/>
              </a:spcAft>
              <a:defRPr>
                <a:solidFill>
                  <a:schemeClr val="tx1"/>
                </a:solidFill>
                <a:latin typeface="Arial" charset="0"/>
                <a:ea typeface="宋体" charset="-122"/>
              </a:defRPr>
            </a:lvl8pPr>
            <a:lvl9pPr marL="4000500" indent="-342900" fontAlgn="base">
              <a:spcBef>
                <a:spcPct val="0"/>
              </a:spcBef>
              <a:spcAft>
                <a:spcPct val="0"/>
              </a:spcAft>
              <a:defRPr>
                <a:solidFill>
                  <a:schemeClr val="tx1"/>
                </a:solidFill>
                <a:latin typeface="Arial" charset="0"/>
                <a:ea typeface="宋体" charset="-122"/>
              </a:defRPr>
            </a:lvl9pPr>
          </a:lstStyle>
          <a:p>
            <a:r>
              <a:rPr lang="en-US" altLang="zh-CN" sz="1600" dirty="0" smtClean="0">
                <a:latin typeface="华文新魏" panose="02010800040101010101" pitchFamily="2" charset="-122"/>
                <a:ea typeface="楷体_GB2312" pitchFamily="49" charset="-122"/>
              </a:rPr>
              <a:t>1.</a:t>
            </a:r>
            <a:r>
              <a:rPr lang="zh-CN" altLang="en-US" sz="1600" dirty="0" smtClean="0">
                <a:latin typeface="华文新魏" panose="02010800040101010101" pitchFamily="2" charset="-122"/>
                <a:ea typeface="楷体_GB2312" pitchFamily="49" charset="-122"/>
              </a:rPr>
              <a:t>间接方法 </a:t>
            </a:r>
            <a:r>
              <a:rPr lang="en-US" altLang="zh-CN" sz="1600" dirty="0" smtClean="0">
                <a:latin typeface="华文新魏" panose="02010800040101010101" pitchFamily="2" charset="-122"/>
                <a:ea typeface="楷体_GB2312" pitchFamily="49" charset="-122"/>
              </a:rPr>
              <a:t>(Thermostat-form) </a:t>
            </a:r>
          </a:p>
          <a:p>
            <a:r>
              <a:rPr lang="en-US" altLang="zh-CN" sz="1200" dirty="0" smtClean="0">
                <a:latin typeface="华文新魏" panose="02010800040101010101" pitchFamily="2" charset="-122"/>
                <a:ea typeface="楷体_GB2312" pitchFamily="49" charset="-122"/>
              </a:rPr>
              <a:t>PhysRevB.76.085424</a:t>
            </a:r>
            <a:r>
              <a:rPr lang="zh-CN" altLang="en-US" sz="1200" dirty="0">
                <a:latin typeface="华文新魏" panose="02010800040101010101" pitchFamily="2" charset="-122"/>
                <a:ea typeface="楷体_GB2312" pitchFamily="49" charset="-122"/>
              </a:rPr>
              <a:t>（</a:t>
            </a:r>
            <a:r>
              <a:rPr lang="en-US" altLang="zh-CN" sz="1200" dirty="0">
                <a:latin typeface="华文新魏" panose="02010800040101010101" pitchFamily="2" charset="-122"/>
                <a:ea typeface="楷体_GB2312" pitchFamily="49" charset="-122"/>
              </a:rPr>
              <a:t>2007</a:t>
            </a:r>
            <a:r>
              <a:rPr lang="zh-CN" altLang="en-US" sz="1200" dirty="0">
                <a:latin typeface="华文新魏" panose="02010800040101010101" pitchFamily="2" charset="-122"/>
                <a:ea typeface="楷体_GB2312" pitchFamily="49" charset="-122"/>
              </a:rPr>
              <a:t>）</a:t>
            </a:r>
            <a:endParaRPr lang="en-US" altLang="zh-CN" sz="1200" dirty="0">
              <a:latin typeface="华文新魏" panose="02010800040101010101" pitchFamily="2" charset="-122"/>
              <a:ea typeface="楷体_GB2312" pitchFamily="49" charset="-122"/>
            </a:endParaRPr>
          </a:p>
          <a:p>
            <a:pPr>
              <a:buFontTx/>
              <a:buNone/>
            </a:pPr>
            <a:r>
              <a:rPr lang="en-US" altLang="zh-CN" sz="1600" dirty="0" smtClean="0">
                <a:latin typeface="华文新魏" panose="02010800040101010101" pitchFamily="2" charset="-122"/>
                <a:ea typeface="楷体_GB2312" pitchFamily="49" charset="-122"/>
              </a:rPr>
              <a:t>2</a:t>
            </a:r>
            <a:r>
              <a:rPr lang="en-US" altLang="zh-CN" sz="1600" dirty="0">
                <a:latin typeface="华文新魏" panose="02010800040101010101" pitchFamily="2" charset="-122"/>
                <a:ea typeface="楷体_GB2312" pitchFamily="49" charset="-122"/>
              </a:rPr>
              <a:t>.</a:t>
            </a:r>
            <a:r>
              <a:rPr lang="zh-CN" altLang="en-US" sz="1600" dirty="0">
                <a:latin typeface="华文新魏" panose="02010800040101010101" pitchFamily="2" charset="-122"/>
                <a:ea typeface="楷体_GB2312" pitchFamily="49" charset="-122"/>
              </a:rPr>
              <a:t>直接方法（</a:t>
            </a:r>
            <a:r>
              <a:rPr lang="en-US" altLang="zh-CN" sz="1600" dirty="0">
                <a:latin typeface="华文新魏" panose="02010800040101010101" pitchFamily="2" charset="-122"/>
                <a:ea typeface="楷体_GB2312" pitchFamily="49" charset="-122"/>
              </a:rPr>
              <a:t>Green–Kubo form</a:t>
            </a:r>
            <a:r>
              <a:rPr lang="zh-CN" altLang="en-US" sz="1600" dirty="0" smtClean="0">
                <a:latin typeface="华文新魏" panose="02010800040101010101" pitchFamily="2" charset="-122"/>
                <a:ea typeface="楷体_GB2312" pitchFamily="49" charset="-122"/>
              </a:rPr>
              <a:t>）</a:t>
            </a:r>
            <a:endParaRPr lang="en-US" altLang="zh-CN" sz="1600" dirty="0" smtClean="0">
              <a:latin typeface="华文新魏" panose="02010800040101010101" pitchFamily="2" charset="-122"/>
              <a:ea typeface="楷体_GB2312" pitchFamily="49" charset="-122"/>
            </a:endParaRPr>
          </a:p>
          <a:p>
            <a:r>
              <a:rPr lang="en-US" altLang="zh-CN" sz="1200" dirty="0" smtClean="0">
                <a:latin typeface="华文新魏" panose="02010800040101010101" pitchFamily="2" charset="-122"/>
                <a:ea typeface="楷体_GB2312" pitchFamily="49" charset="-122"/>
              </a:rPr>
              <a:t>PhysRevB.</a:t>
            </a:r>
            <a:r>
              <a:rPr lang="en-US" altLang="zh-CN" sz="1200" dirty="0" smtClean="0">
                <a:latin typeface="+mn-lt"/>
                <a:ea typeface="+mn-ea"/>
              </a:rPr>
              <a:t>65</a:t>
            </a:r>
            <a:r>
              <a:rPr lang="en-US" altLang="zh-CN" sz="1200" dirty="0">
                <a:latin typeface="+mn-lt"/>
                <a:ea typeface="+mn-ea"/>
              </a:rPr>
              <a:t>.</a:t>
            </a:r>
            <a:r>
              <a:rPr lang="en-US" altLang="zh-CN" sz="1200" dirty="0" smtClean="0">
                <a:latin typeface="+mn-lt"/>
                <a:ea typeface="+mn-ea"/>
              </a:rPr>
              <a:t> </a:t>
            </a:r>
            <a:r>
              <a:rPr lang="en-US" altLang="zh-CN" sz="1200" dirty="0">
                <a:latin typeface="+mn-lt"/>
                <a:ea typeface="+mn-ea"/>
              </a:rPr>
              <a:t>144306 (2002)</a:t>
            </a:r>
          </a:p>
          <a:p>
            <a:pPr>
              <a:buFontTx/>
              <a:buNone/>
            </a:pPr>
            <a:endParaRPr lang="zh-CN" altLang="en-US" dirty="0">
              <a:latin typeface="华文新魏" panose="02010800040101010101" pitchFamily="2" charset="-122"/>
              <a:ea typeface="楷体_GB2312" pitchFamily="49" charset="-122"/>
            </a:endParaRPr>
          </a:p>
        </p:txBody>
      </p:sp>
      <p:pic>
        <p:nvPicPr>
          <p:cNvPr id="43"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r="31242"/>
          <a:stretch/>
        </p:blipFill>
        <p:spPr bwMode="auto">
          <a:xfrm>
            <a:off x="823238" y="5378782"/>
            <a:ext cx="3044679" cy="1183603"/>
          </a:xfrm>
          <a:prstGeom prst="rect">
            <a:avLst/>
          </a:prstGeom>
          <a:solidFill>
            <a:srgbClr val="F79646">
              <a:lumMod val="60000"/>
              <a:lumOff val="40000"/>
              <a:alpha val="84000"/>
            </a:srgbClr>
          </a:solidFill>
          <a:ln w="25400" cap="flat" cmpd="sng" algn="ctr">
            <a:solidFill>
              <a:srgbClr val="4BACC6"/>
            </a:solidFill>
            <a:prstDash val="solid"/>
          </a:ln>
          <a:effectLst>
            <a:outerShdw blurRad="50800" dist="38100" dir="8100000" algn="tr" rotWithShape="0">
              <a:prstClr val="black">
                <a:alpha val="40000"/>
              </a:prstClr>
            </a:outerShdw>
          </a:effectLst>
        </p:spPr>
      </p:pic>
      <p:sp>
        <p:nvSpPr>
          <p:cNvPr id="3" name="TextBox 2"/>
          <p:cNvSpPr txBox="1"/>
          <p:nvPr/>
        </p:nvSpPr>
        <p:spPr>
          <a:xfrm>
            <a:off x="1619672" y="5438425"/>
            <a:ext cx="184731" cy="369332"/>
          </a:xfrm>
          <a:prstGeom prst="rect">
            <a:avLst/>
          </a:prstGeom>
          <a:noFill/>
        </p:spPr>
        <p:txBody>
          <a:bodyPr wrap="none" rtlCol="0">
            <a:spAutoFit/>
          </a:bodyPr>
          <a:lstStyle/>
          <a:p>
            <a:endParaRPr lang="zh-CN" altLang="en-US" dirty="0"/>
          </a:p>
        </p:txBody>
      </p:sp>
      <p:sp>
        <p:nvSpPr>
          <p:cNvPr id="44" name="TextBox 43"/>
          <p:cNvSpPr txBox="1"/>
          <p:nvPr/>
        </p:nvSpPr>
        <p:spPr>
          <a:xfrm>
            <a:off x="4880150" y="2897891"/>
            <a:ext cx="3384376" cy="369332"/>
          </a:xfrm>
          <a:prstGeom prst="rect">
            <a:avLst/>
          </a:prstGeom>
          <a:noFill/>
        </p:spPr>
        <p:txBody>
          <a:bodyPr wrap="square" rtlCol="0">
            <a:spAutoFit/>
          </a:bodyPr>
          <a:lstStyle/>
          <a:p>
            <a:r>
              <a:rPr lang="zh-CN" altLang="en-US" b="1" dirty="0" smtClean="0"/>
              <a:t>典型的温度随长度分布图</a:t>
            </a:r>
            <a:endParaRPr lang="en-US" b="1"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a:t>
            </a:fld>
            <a:endParaRPr lang="zh-CN" altLang="en-US" dirty="0"/>
          </a:p>
        </p:txBody>
      </p:sp>
    </p:spTree>
    <p:extLst>
      <p:ext uri="{BB962C8B-B14F-4D97-AF65-F5344CB8AC3E}">
        <p14:creationId xmlns:p14="http://schemas.microsoft.com/office/powerpoint/2010/main" val="25311089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龙腾四海">
      <a:dk1>
        <a:sysClr val="windowText" lastClr="000000"/>
      </a:dk1>
      <a:lt1>
        <a:sysClr val="window" lastClr="FFFFFF"/>
      </a:lt1>
      <a:dk2>
        <a:srgbClr val="001B36"/>
      </a:dk2>
      <a:lt2>
        <a:srgbClr val="EDF8FE"/>
      </a:lt2>
      <a:accent1>
        <a:srgbClr val="477AB1"/>
      </a:accent1>
      <a:accent2>
        <a:srgbClr val="51848E"/>
      </a:accent2>
      <a:accent3>
        <a:srgbClr val="7B9B57"/>
      </a:accent3>
      <a:accent4>
        <a:srgbClr val="8B8D8C"/>
      </a:accent4>
      <a:accent5>
        <a:srgbClr val="8B7396"/>
      </a:accent5>
      <a:accent6>
        <a:srgbClr val="E89A53"/>
      </a:accent6>
      <a:hlink>
        <a:srgbClr val="0080FF"/>
      </a:hlink>
      <a:folHlink>
        <a:srgbClr val="FF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中性">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0" cap="rnd" cmpd="sng">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3112</TotalTime>
  <Words>2892</Words>
  <Application>Microsoft Office PowerPoint</Application>
  <PresentationFormat>全屏显示(4:3)</PresentationFormat>
  <Paragraphs>275</Paragraphs>
  <Slides>24</Slides>
  <Notes>14</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24</vt:i4>
      </vt:variant>
    </vt:vector>
  </HeadingPairs>
  <TitlesOfParts>
    <vt:vector size="28" baseType="lpstr">
      <vt:lpstr>Office 主题</vt:lpstr>
      <vt:lpstr>Equation</vt:lpstr>
      <vt:lpstr>Graph</vt:lpstr>
      <vt:lpstr>文档</vt:lpstr>
      <vt:lpstr>二维硅纳米材料热输运性质及其调控</vt:lpstr>
      <vt:lpstr>报告内容</vt:lpstr>
      <vt:lpstr>纳米材料性能独特、应用前景广阔</vt:lpstr>
      <vt:lpstr>典型的二维材料</vt:lpstr>
      <vt:lpstr>二维硅纳米材料</vt:lpstr>
      <vt:lpstr>PowerPoint 演示文稿</vt:lpstr>
      <vt:lpstr>二维硅材料热输运性质研究近况</vt:lpstr>
      <vt:lpstr>研究内容</vt:lpstr>
      <vt:lpstr>研究方法</vt:lpstr>
      <vt:lpstr>工作Ⅰ硅烯热输运性质及其调控</vt:lpstr>
      <vt:lpstr>工作Ⅰ硅烯热输运性质及其调控</vt:lpstr>
      <vt:lpstr>PowerPoint 演示文稿</vt:lpstr>
      <vt:lpstr>PowerPoint 演示文稿</vt:lpstr>
      <vt:lpstr>小结I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总结与展望</vt:lpstr>
      <vt:lpstr>总结与展望</vt:lpstr>
      <vt:lpstr>致谢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碳硅纳米材料</dc:title>
  <dc:creator>Cee</dc:creator>
  <cp:lastModifiedBy>cee</cp:lastModifiedBy>
  <cp:revision>362</cp:revision>
  <dcterms:created xsi:type="dcterms:W3CDTF">2015-01-09T12:55:55Z</dcterms:created>
  <dcterms:modified xsi:type="dcterms:W3CDTF">2016-06-03T03:00:31Z</dcterms:modified>
</cp:coreProperties>
</file>